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3" r:id="rId1"/>
  </p:sldMasterIdLst>
  <p:sldIdLst>
    <p:sldId id="256" r:id="rId2"/>
    <p:sldId id="291" r:id="rId3"/>
    <p:sldId id="288" r:id="rId4"/>
    <p:sldId id="257" r:id="rId5"/>
    <p:sldId id="292" r:id="rId6"/>
    <p:sldId id="272" r:id="rId7"/>
    <p:sldId id="271" r:id="rId8"/>
    <p:sldId id="274" r:id="rId9"/>
    <p:sldId id="275" r:id="rId10"/>
    <p:sldId id="276" r:id="rId11"/>
    <p:sldId id="277" r:id="rId12"/>
    <p:sldId id="278" r:id="rId13"/>
    <p:sldId id="279" r:id="rId14"/>
    <p:sldId id="280" r:id="rId15"/>
    <p:sldId id="290" r:id="rId16"/>
    <p:sldId id="281" r:id="rId17"/>
    <p:sldId id="282" r:id="rId18"/>
    <p:sldId id="283" r:id="rId19"/>
    <p:sldId id="284" r:id="rId20"/>
    <p:sldId id="273" r:id="rId21"/>
    <p:sldId id="285" r:id="rId22"/>
    <p:sldId id="286" r:id="rId23"/>
    <p:sldId id="287"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7" d="100"/>
          <a:sy n="67" d="100"/>
        </p:scale>
        <p:origin x="5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FBB6C8-7903-4E77-B2DF-A8CC32C39ECC}">
      <dgm:prSet custT="1"/>
      <dgm:spPr/>
      <dgm:t>
        <a:bodyPr/>
        <a:lstStyle/>
        <a:p>
          <a:pPr algn="ctr"/>
          <a:r>
            <a:rPr lang="fr-FR" sz="2400" b="1" i="0" baseline="0" dirty="0"/>
            <a:t>DESCRIPTION DU PROJET</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ACC3D5-FF5B-489C-8246-71D33B61E3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en-US" sz="2000" b="1" u="sng" kern="1200" dirty="0" err="1">
              <a:solidFill>
                <a:schemeClr val="tx1">
                  <a:lumMod val="75000"/>
                  <a:lumOff val="25000"/>
                </a:schemeClr>
              </a:solidFill>
            </a:rPr>
            <a:t>Composante</a:t>
          </a:r>
          <a:r>
            <a:rPr lang="en-US" sz="2000" b="1" u="sng" kern="1200" dirty="0">
              <a:solidFill>
                <a:schemeClr val="tx1">
                  <a:lumMod val="75000"/>
                  <a:lumOff val="25000"/>
                </a:schemeClr>
              </a:solidFill>
            </a:rPr>
            <a:t> 2</a:t>
          </a:r>
        </a:p>
        <a:p>
          <a:r>
            <a:rPr lang="fr-FR" sz="2700" b="1" kern="1200" dirty="0"/>
            <a:t>Augmentation de l'accès aux marchés </a:t>
          </a:r>
          <a:r>
            <a:rPr lang="en-US" sz="2000" b="1" kern="1200" dirty="0">
              <a:solidFill>
                <a:srgbClr val="18B844">
                  <a:lumMod val="50000"/>
                </a:srgbClr>
              </a:solidFill>
              <a:latin typeface="Arial"/>
              <a:ea typeface="+mn-ea"/>
              <a:cs typeface="+mn-cs"/>
            </a:rPr>
            <a:t>(US$ 12.66 M)</a:t>
          </a:r>
        </a:p>
        <a:p>
          <a:endParaRPr lang="en-US" sz="2000" b="1" kern="1200" dirty="0">
            <a:solidFill>
              <a:srgbClr val="18B844">
                <a:lumMod val="50000"/>
              </a:srgbClr>
            </a:solidFill>
            <a:latin typeface="Arial"/>
            <a:ea typeface="+mn-ea"/>
            <a:cs typeface="+mn-cs"/>
          </a:endParaRPr>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en-US" sz="1800" b="1" i="0" u="sng" kern="1200" dirty="0">
              <a:solidFill>
                <a:srgbClr val="000000">
                  <a:lumMod val="75000"/>
                  <a:lumOff val="25000"/>
                </a:srgbClr>
              </a:solidFill>
              <a:latin typeface="Arial"/>
              <a:ea typeface="+mn-ea"/>
              <a:cs typeface="+mn-cs"/>
            </a:rPr>
            <a:t>Sous-</a:t>
          </a:r>
          <a:r>
            <a:rPr lang="en-US" sz="1800" b="1" i="0" u="sng" kern="1200" dirty="0" err="1">
              <a:solidFill>
                <a:srgbClr val="000000">
                  <a:lumMod val="75000"/>
                  <a:lumOff val="25000"/>
                </a:srgbClr>
              </a:solidFill>
              <a:latin typeface="Arial"/>
              <a:ea typeface="+mn-ea"/>
              <a:cs typeface="+mn-cs"/>
            </a:rPr>
            <a:t>composante</a:t>
          </a:r>
          <a:r>
            <a:rPr lang="en-US" sz="1800" b="1" i="0" u="sng" kern="1200" dirty="0">
              <a:solidFill>
                <a:srgbClr val="000000">
                  <a:lumMod val="75000"/>
                  <a:lumOff val="25000"/>
                </a:srgbClr>
              </a:solidFill>
              <a:latin typeface="Arial"/>
              <a:ea typeface="+mn-ea"/>
              <a:cs typeface="+mn-cs"/>
            </a:rPr>
            <a:t> 2.1</a:t>
          </a:r>
        </a:p>
        <a:p>
          <a:r>
            <a:rPr lang="fr-BE" sz="2000" b="1" i="0" kern="1200" dirty="0"/>
            <a:t>Renforcement des organisations de producteurs</a:t>
          </a:r>
        </a:p>
        <a:p>
          <a:r>
            <a:rPr lang="en-US" sz="1800" b="1" kern="1200" dirty="0">
              <a:solidFill>
                <a:srgbClr val="18B844">
                  <a:lumMod val="50000"/>
                </a:srgbClr>
              </a:solidFill>
              <a:latin typeface="Arial"/>
              <a:ea typeface="+mn-ea"/>
              <a:cs typeface="+mn-cs"/>
            </a:rPr>
            <a:t>(US$ 3.2 M)</a:t>
          </a:r>
          <a:r>
            <a:rPr lang="fr-FR" sz="1800" b="1" i="1" kern="1200" dirty="0"/>
            <a:t> </a:t>
          </a:r>
        </a:p>
        <a:p>
          <a:endParaRPr lang="fr-FR" sz="100" b="1" i="1" kern="1200" dirty="0"/>
        </a:p>
        <a:p>
          <a:endParaRPr lang="fr-FR" sz="1800" b="1" i="1" kern="1200" dirty="0"/>
        </a:p>
        <a:p>
          <a:endParaRPr lang="fr-FR" sz="1000" b="1" i="1" kern="1200" dirty="0"/>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032C8504-883F-4EB5-AFA9-93A407A9A341}">
      <dgm:prSet custT="1"/>
      <dgm:spPr/>
      <dgm:t>
        <a:bodyPr/>
        <a:lstStyle/>
        <a:p>
          <a:r>
            <a:rPr lang="en-US" sz="1800" b="1" i="0" u="sng" kern="1200" dirty="0">
              <a:solidFill>
                <a:schemeClr val="tx1">
                  <a:lumMod val="75000"/>
                  <a:lumOff val="25000"/>
                </a:schemeClr>
              </a:solidFill>
              <a:latin typeface="Arial"/>
              <a:ea typeface="+mn-ea"/>
              <a:cs typeface="+mn-cs"/>
            </a:rPr>
            <a:t>Sous-</a:t>
          </a:r>
          <a:r>
            <a:rPr lang="en-US" sz="1800" b="1" i="0" u="sng" kern="1200" dirty="0" err="1">
              <a:solidFill>
                <a:schemeClr val="tx1">
                  <a:lumMod val="75000"/>
                  <a:lumOff val="25000"/>
                </a:schemeClr>
              </a:solidFill>
              <a:latin typeface="Arial"/>
              <a:ea typeface="+mn-ea"/>
              <a:cs typeface="+mn-cs"/>
            </a:rPr>
            <a:t>composante</a:t>
          </a:r>
          <a:r>
            <a:rPr lang="en-US" sz="1800" b="1" i="0" u="sng" kern="1200" dirty="0">
              <a:solidFill>
                <a:schemeClr val="tx1">
                  <a:lumMod val="75000"/>
                  <a:lumOff val="25000"/>
                </a:schemeClr>
              </a:solidFill>
              <a:latin typeface="Arial"/>
              <a:ea typeface="+mn-ea"/>
              <a:cs typeface="+mn-cs"/>
            </a:rPr>
            <a:t> 2.2</a:t>
          </a:r>
        </a:p>
        <a:p>
          <a:r>
            <a:rPr lang="fr-FR" sz="2000" b="1" i="0" kern="1200" dirty="0">
              <a:solidFill>
                <a:srgbClr val="021F43">
                  <a:hueOff val="0"/>
                  <a:satOff val="0"/>
                  <a:lumOff val="0"/>
                  <a:alphaOff val="0"/>
                </a:srgbClr>
              </a:solidFill>
              <a:latin typeface="Arial"/>
              <a:ea typeface="+mn-ea"/>
              <a:cs typeface="+mn-cs"/>
            </a:rPr>
            <a:t>Promotion des services de développement des </a:t>
          </a:r>
          <a:r>
            <a:rPr lang="fr-FR" sz="2000" b="1" i="0" kern="1200" dirty="0" err="1">
              <a:solidFill>
                <a:srgbClr val="021F43">
                  <a:hueOff val="0"/>
                  <a:satOff val="0"/>
                  <a:lumOff val="0"/>
                  <a:alphaOff val="0"/>
                </a:srgbClr>
              </a:solidFill>
              <a:latin typeface="Arial"/>
              <a:ea typeface="+mn-ea"/>
              <a:cs typeface="+mn-cs"/>
            </a:rPr>
            <a:t>Etses</a:t>
          </a:r>
          <a:r>
            <a:rPr lang="fr-FR" sz="1800" b="1" i="0" kern="1200" dirty="0">
              <a:solidFill>
                <a:srgbClr val="021F43">
                  <a:hueOff val="0"/>
                  <a:satOff val="0"/>
                  <a:lumOff val="0"/>
                  <a:alphaOff val="0"/>
                </a:srgbClr>
              </a:solidFill>
              <a:latin typeface="Arial"/>
              <a:ea typeface="+mn-ea"/>
              <a:cs typeface="+mn-cs"/>
            </a:rPr>
            <a:t> </a:t>
          </a:r>
          <a:r>
            <a:rPr lang="en-US" sz="1600" b="1" kern="1200" dirty="0">
              <a:solidFill>
                <a:srgbClr val="18B844">
                  <a:lumMod val="50000"/>
                </a:srgbClr>
              </a:solidFill>
              <a:latin typeface="Arial"/>
              <a:ea typeface="+mn-ea"/>
              <a:cs typeface="+mn-cs"/>
            </a:rPr>
            <a:t>(US$ </a:t>
          </a:r>
          <a:r>
            <a:rPr lang="en-US" sz="1800" b="1" kern="1200" dirty="0">
              <a:solidFill>
                <a:srgbClr val="18B844">
                  <a:lumMod val="50000"/>
                </a:srgbClr>
              </a:solidFill>
              <a:latin typeface="Arial"/>
              <a:ea typeface="+mn-ea"/>
              <a:cs typeface="+mn-cs"/>
            </a:rPr>
            <a:t>1 M) </a:t>
          </a:r>
        </a:p>
        <a:p>
          <a:endParaRPr lang="en-US" sz="1800" b="1" kern="1200" dirty="0">
            <a:solidFill>
              <a:srgbClr val="18B844">
                <a:lumMod val="50000"/>
              </a:srgbClr>
            </a:solidFill>
            <a:latin typeface="Arial"/>
            <a:ea typeface="+mn-ea"/>
            <a:cs typeface="+mn-cs"/>
          </a:endParaRPr>
        </a:p>
        <a:p>
          <a:endParaRPr lang="en-US" sz="1800" b="1" kern="1200" dirty="0">
            <a:solidFill>
              <a:srgbClr val="18B844">
                <a:lumMod val="50000"/>
              </a:srgbClr>
            </a:solidFill>
            <a:latin typeface="Arial"/>
            <a:ea typeface="+mn-ea"/>
            <a:cs typeface="+mn-cs"/>
          </a:endParaRPr>
        </a:p>
      </dgm:t>
    </dgm:pt>
    <dgm:pt modelId="{88C09034-36B7-4B19-A377-82B63C949A7C}" type="parTrans" cxnId="{0EFB58E5-C535-4A0F-B2DE-0DF1FB74E819}">
      <dgm:prSet/>
      <dgm:spPr/>
      <dgm:t>
        <a:bodyPr/>
        <a:lstStyle/>
        <a:p>
          <a:endParaRPr lang="en-US"/>
        </a:p>
      </dgm:t>
    </dgm:pt>
    <dgm:pt modelId="{A288A0D1-A48C-4455-9AE7-583B065BEA3E}" type="sibTrans" cxnId="{0EFB58E5-C535-4A0F-B2DE-0DF1FB74E819}">
      <dgm:prSet/>
      <dgm:spPr/>
      <dgm:t>
        <a:bodyPr/>
        <a:lstStyle/>
        <a:p>
          <a:endParaRPr lang="en-US"/>
        </a:p>
      </dgm:t>
    </dgm:pt>
    <dgm:pt modelId="{C88EF09C-1055-4F7D-B251-8AA26F04C06E}">
      <dgm:prSet custT="1"/>
      <dgm:spPr/>
      <dgm:t>
        <a:bodyPr/>
        <a:lstStyle/>
        <a:p>
          <a:r>
            <a:rPr lang="en-US" sz="1800" b="1" u="sng" kern="1200" dirty="0">
              <a:solidFill>
                <a:schemeClr val="tx1"/>
              </a:solidFill>
              <a:latin typeface="Arial"/>
              <a:ea typeface="+mn-ea"/>
              <a:cs typeface="+mn-cs"/>
            </a:rPr>
            <a:t>Sous-</a:t>
          </a:r>
          <a:r>
            <a:rPr lang="en-US" sz="1800" b="1" u="sng" kern="1200" dirty="0" err="1">
              <a:solidFill>
                <a:schemeClr val="tx1"/>
              </a:solidFill>
              <a:latin typeface="Arial"/>
              <a:ea typeface="+mn-ea"/>
              <a:cs typeface="+mn-cs"/>
            </a:rPr>
            <a:t>Composante</a:t>
          </a:r>
          <a:r>
            <a:rPr lang="en-US" sz="1800" b="1" u="sng" kern="1200" dirty="0">
              <a:solidFill>
                <a:schemeClr val="tx1"/>
              </a:solidFill>
              <a:latin typeface="Arial"/>
              <a:ea typeface="+mn-ea"/>
              <a:cs typeface="+mn-cs"/>
            </a:rPr>
            <a:t> 2.3 :</a:t>
          </a:r>
        </a:p>
        <a:p>
          <a:r>
            <a:rPr lang="en-US" sz="1800" b="1" kern="1200" dirty="0" err="1">
              <a:solidFill>
                <a:schemeClr val="tx1"/>
              </a:solidFill>
              <a:latin typeface="Arial"/>
              <a:ea typeface="+mn-ea"/>
              <a:cs typeface="+mn-cs"/>
            </a:rPr>
            <a:t>Financement</a:t>
          </a:r>
          <a:r>
            <a:rPr lang="en-US" sz="1800" b="1" kern="1200" dirty="0">
              <a:solidFill>
                <a:schemeClr val="tx1"/>
              </a:solidFill>
              <a:latin typeface="Arial"/>
              <a:ea typeface="+mn-ea"/>
              <a:cs typeface="+mn-cs"/>
            </a:rPr>
            <a:t> de </a:t>
          </a:r>
          <a:r>
            <a:rPr lang="en-US" sz="1800" b="1" kern="1200" dirty="0" err="1">
              <a:solidFill>
                <a:schemeClr val="tx1"/>
              </a:solidFill>
              <a:latin typeface="Arial"/>
              <a:ea typeface="+mn-ea"/>
              <a:cs typeface="+mn-cs"/>
            </a:rPr>
            <a:t>projets</a:t>
          </a:r>
          <a:r>
            <a:rPr lang="en-US" sz="1800" b="1" kern="1200" dirty="0">
              <a:solidFill>
                <a:schemeClr val="tx1"/>
              </a:solidFill>
              <a:latin typeface="Arial"/>
              <a:ea typeface="+mn-ea"/>
              <a:cs typeface="+mn-cs"/>
            </a:rPr>
            <a:t> </a:t>
          </a:r>
          <a:r>
            <a:rPr lang="en-US" sz="1800" b="1" kern="1200" dirty="0" err="1">
              <a:solidFill>
                <a:schemeClr val="tx1"/>
              </a:solidFill>
              <a:latin typeface="Arial"/>
              <a:ea typeface="+mn-ea"/>
              <a:cs typeface="+mn-cs"/>
            </a:rPr>
            <a:t>d’investissement</a:t>
          </a:r>
          <a:r>
            <a:rPr lang="en-US" sz="1800" b="1" kern="1200" dirty="0">
              <a:solidFill>
                <a:schemeClr val="tx1"/>
              </a:solidFill>
              <a:latin typeface="Arial"/>
              <a:ea typeface="+mn-ea"/>
              <a:cs typeface="+mn-cs"/>
            </a:rPr>
            <a:t> </a:t>
          </a:r>
          <a:r>
            <a:rPr lang="en-US" sz="1800" b="1" kern="1200" dirty="0" err="1">
              <a:solidFill>
                <a:schemeClr val="tx1"/>
              </a:solidFill>
              <a:latin typeface="Arial"/>
              <a:ea typeface="+mn-ea"/>
              <a:cs typeface="+mn-cs"/>
            </a:rPr>
            <a:t>productifs</a:t>
          </a:r>
          <a:r>
            <a:rPr lang="en-US" sz="1800" b="1" kern="1200" dirty="0">
              <a:solidFill>
                <a:schemeClr val="tx1"/>
              </a:solidFill>
              <a:latin typeface="Arial"/>
              <a:ea typeface="+mn-ea"/>
              <a:cs typeface="+mn-cs"/>
            </a:rPr>
            <a:t> </a:t>
          </a:r>
        </a:p>
        <a:p>
          <a:r>
            <a:rPr lang="en-US" sz="1800" b="1" kern="1200" dirty="0">
              <a:solidFill>
                <a:srgbClr val="18B844">
                  <a:lumMod val="50000"/>
                </a:srgbClr>
              </a:solidFill>
              <a:latin typeface="Arial"/>
              <a:ea typeface="+mn-ea"/>
              <a:cs typeface="+mn-cs"/>
            </a:rPr>
            <a:t>(US$ 8.44 M)</a:t>
          </a:r>
          <a:r>
            <a:rPr lang="fr-FR" sz="1800" b="1" i="1" kern="1200" dirty="0"/>
            <a:t> </a:t>
          </a:r>
        </a:p>
        <a:p>
          <a:endParaRPr lang="fr-FR" sz="1200" b="1" i="1" kern="1200" dirty="0"/>
        </a:p>
        <a:p>
          <a:endParaRPr lang="en-US" sz="1800" b="1" kern="1200" dirty="0">
            <a:solidFill>
              <a:srgbClr val="18B844">
                <a:lumMod val="50000"/>
              </a:srgbClr>
            </a:solidFill>
            <a:latin typeface="Arial"/>
            <a:ea typeface="+mn-ea"/>
            <a:cs typeface="+mn-cs"/>
          </a:endParaRPr>
        </a:p>
      </dgm:t>
    </dgm:pt>
    <dgm:pt modelId="{34E11DBC-1A63-486E-AEC5-D4731620F306}" type="parTrans" cxnId="{0CE9D68E-9B83-469F-BA65-80BCEBE78E32}">
      <dgm:prSet/>
      <dgm:spPr/>
      <dgm:t>
        <a:bodyPr/>
        <a:lstStyle/>
        <a:p>
          <a:endParaRPr lang="fr-GN"/>
        </a:p>
      </dgm:t>
    </dgm:pt>
    <dgm:pt modelId="{0CDDECAC-3D00-48F5-878A-0817B88E3FC5}" type="sibTrans" cxnId="{0CE9D68E-9B83-469F-BA65-80BCEBE78E32}">
      <dgm:prSet/>
      <dgm:spPr/>
      <dgm:t>
        <a:bodyPr/>
        <a:lstStyle/>
        <a:p>
          <a:endParaRPr lang="fr-GN"/>
        </a:p>
      </dgm:t>
    </dgm:pt>
    <dgm:pt modelId="{FA3DE810-09C1-4E5A-8299-CD9CBBEF86AC}" type="pres">
      <dgm:prSet presAssocID="{32ACC3D5-FF5B-489C-8246-71D33B61E3F8}" presName="hierChild1" presStyleCnt="0">
        <dgm:presLayoutVars>
          <dgm:chPref val="1"/>
          <dgm:dir/>
          <dgm:animOne val="branch"/>
          <dgm:animLvl val="lvl"/>
          <dgm:resizeHandles/>
        </dgm:presLayoutVars>
      </dgm:prSet>
      <dgm:spPr/>
    </dgm:pt>
    <dgm:pt modelId="{743C69A0-C31E-4DFE-B524-A8DC86AF5BBB}" type="pres">
      <dgm:prSet presAssocID="{6A41214E-2C0B-4AA4-871D-5FFBD75715D5}" presName="hierRoot1" presStyleCnt="0"/>
      <dgm:spPr/>
    </dgm:pt>
    <dgm:pt modelId="{806917E1-A99C-490B-BE5D-C6ECA47DAE5A}" type="pres">
      <dgm:prSet presAssocID="{6A41214E-2C0B-4AA4-871D-5FFBD75715D5}" presName="composite" presStyleCnt="0"/>
      <dgm:spPr/>
    </dgm:pt>
    <dgm:pt modelId="{2287E322-A02E-45F6-9BB4-E4F05BED3302}" type="pres">
      <dgm:prSet presAssocID="{6A41214E-2C0B-4AA4-871D-5FFBD75715D5}" presName="background" presStyleLbl="node0" presStyleIdx="0" presStyleCnt="1"/>
      <dgm:spPr/>
    </dgm:pt>
    <dgm:pt modelId="{DD3B764A-3745-4CAC-95D9-C1EEEE63C343}" type="pres">
      <dgm:prSet presAssocID="{6A41214E-2C0B-4AA4-871D-5FFBD75715D5}" presName="text" presStyleLbl="fgAcc0" presStyleIdx="0" presStyleCnt="1">
        <dgm:presLayoutVars>
          <dgm:chPref val="3"/>
        </dgm:presLayoutVars>
      </dgm:prSet>
      <dgm:spPr/>
    </dgm:pt>
    <dgm:pt modelId="{F93DEC65-91AA-499C-ACF2-00B839A83B4D}" type="pres">
      <dgm:prSet presAssocID="{6A41214E-2C0B-4AA4-871D-5FFBD75715D5}" presName="hierChild2" presStyleCnt="0"/>
      <dgm:spPr/>
    </dgm:pt>
    <dgm:pt modelId="{28782D78-B0F2-45C2-8959-CB7404A0F69A}" type="pres">
      <dgm:prSet presAssocID="{26642DF4-D0CB-438A-A59B-BE4F7ACED0A1}" presName="Name10" presStyleLbl="parChTrans1D2" presStyleIdx="0" presStyleCnt="3"/>
      <dgm:spPr/>
    </dgm:pt>
    <dgm:pt modelId="{8BCEDFCD-9F5B-4879-BF63-B6EBF27F1C49}" type="pres">
      <dgm:prSet presAssocID="{A1203AA7-F828-457F-B8CC-94EFFEFEF470}" presName="hierRoot2" presStyleCnt="0"/>
      <dgm:spPr/>
    </dgm:pt>
    <dgm:pt modelId="{323C3CC5-6875-4DB8-BF6D-26ED298D7BB7}" type="pres">
      <dgm:prSet presAssocID="{A1203AA7-F828-457F-B8CC-94EFFEFEF470}" presName="composite2" presStyleCnt="0"/>
      <dgm:spPr/>
    </dgm:pt>
    <dgm:pt modelId="{358A7D5C-B7B7-4801-B357-9653D07E672E}" type="pres">
      <dgm:prSet presAssocID="{A1203AA7-F828-457F-B8CC-94EFFEFEF470}" presName="background2" presStyleLbl="node2" presStyleIdx="0" presStyleCnt="3"/>
      <dgm:spPr/>
    </dgm:pt>
    <dgm:pt modelId="{1AB68438-C5D1-4C30-B4ED-74F3595BE6B5}" type="pres">
      <dgm:prSet presAssocID="{A1203AA7-F828-457F-B8CC-94EFFEFEF470}" presName="text2" presStyleLbl="fgAcc2" presStyleIdx="0" presStyleCnt="3" custScaleX="113337">
        <dgm:presLayoutVars>
          <dgm:chPref val="3"/>
        </dgm:presLayoutVars>
      </dgm:prSet>
      <dgm:spPr/>
    </dgm:pt>
    <dgm:pt modelId="{FCBDEFF9-C2EC-4323-8D61-B66A010C864C}" type="pres">
      <dgm:prSet presAssocID="{A1203AA7-F828-457F-B8CC-94EFFEFEF470}" presName="hierChild3" presStyleCnt="0"/>
      <dgm:spPr/>
    </dgm:pt>
    <dgm:pt modelId="{3FC77DB2-5871-401D-95E9-93AC62B5A328}" type="pres">
      <dgm:prSet presAssocID="{88C09034-36B7-4B19-A377-82B63C949A7C}" presName="Name10" presStyleLbl="parChTrans1D2" presStyleIdx="1" presStyleCnt="3"/>
      <dgm:spPr/>
    </dgm:pt>
    <dgm:pt modelId="{B771A879-6120-43F5-B413-AB4CAD14B792}" type="pres">
      <dgm:prSet presAssocID="{032C8504-883F-4EB5-AFA9-93A407A9A341}" presName="hierRoot2" presStyleCnt="0"/>
      <dgm:spPr/>
    </dgm:pt>
    <dgm:pt modelId="{29798F2E-F8FB-4E56-8579-EFF7A2915D9D}" type="pres">
      <dgm:prSet presAssocID="{032C8504-883F-4EB5-AFA9-93A407A9A341}" presName="composite2" presStyleCnt="0"/>
      <dgm:spPr/>
    </dgm:pt>
    <dgm:pt modelId="{8B71D815-FE54-4D86-A1AA-D9253B44B60F}" type="pres">
      <dgm:prSet presAssocID="{032C8504-883F-4EB5-AFA9-93A407A9A341}" presName="background2" presStyleLbl="node2" presStyleIdx="1" presStyleCnt="3"/>
      <dgm:spPr/>
    </dgm:pt>
    <dgm:pt modelId="{AD98CCC5-ED5C-4E00-95A8-CEFCD3A50793}" type="pres">
      <dgm:prSet presAssocID="{032C8504-883F-4EB5-AFA9-93A407A9A341}" presName="text2" presStyleLbl="fgAcc2" presStyleIdx="1" presStyleCnt="3" custScaleX="121477">
        <dgm:presLayoutVars>
          <dgm:chPref val="3"/>
        </dgm:presLayoutVars>
      </dgm:prSet>
      <dgm:spPr/>
    </dgm:pt>
    <dgm:pt modelId="{86D377B0-9E84-4318-AFEF-7F9866513876}" type="pres">
      <dgm:prSet presAssocID="{032C8504-883F-4EB5-AFA9-93A407A9A341}" presName="hierChild3" presStyleCnt="0"/>
      <dgm:spPr/>
    </dgm:pt>
    <dgm:pt modelId="{7715BCDB-3929-4AFC-9A20-01386AFE30D4}" type="pres">
      <dgm:prSet presAssocID="{34E11DBC-1A63-486E-AEC5-D4731620F306}" presName="Name10" presStyleLbl="parChTrans1D2" presStyleIdx="2" presStyleCnt="3"/>
      <dgm:spPr/>
    </dgm:pt>
    <dgm:pt modelId="{E96D2649-906B-440B-8C72-A482F3E0168C}" type="pres">
      <dgm:prSet presAssocID="{C88EF09C-1055-4F7D-B251-8AA26F04C06E}" presName="hierRoot2" presStyleCnt="0"/>
      <dgm:spPr/>
    </dgm:pt>
    <dgm:pt modelId="{741CA7F1-8FD6-4B35-97D2-38DDB1A542C8}" type="pres">
      <dgm:prSet presAssocID="{C88EF09C-1055-4F7D-B251-8AA26F04C06E}" presName="composite2" presStyleCnt="0"/>
      <dgm:spPr/>
    </dgm:pt>
    <dgm:pt modelId="{4EBC26E3-682D-4973-8494-C5C7AD5DAE0F}" type="pres">
      <dgm:prSet presAssocID="{C88EF09C-1055-4F7D-B251-8AA26F04C06E}" presName="background2" presStyleLbl="node2" presStyleIdx="2" presStyleCnt="3"/>
      <dgm:spPr/>
    </dgm:pt>
    <dgm:pt modelId="{AF475253-9653-4819-8C48-556D0EF9C59F}" type="pres">
      <dgm:prSet presAssocID="{C88EF09C-1055-4F7D-B251-8AA26F04C06E}" presName="text2" presStyleLbl="fgAcc2" presStyleIdx="2" presStyleCnt="3" custScaleX="129330">
        <dgm:presLayoutVars>
          <dgm:chPref val="3"/>
        </dgm:presLayoutVars>
      </dgm:prSet>
      <dgm:spPr/>
    </dgm:pt>
    <dgm:pt modelId="{E15E6968-4E3D-48F5-A6BE-D22FB798B69F}" type="pres">
      <dgm:prSet presAssocID="{C88EF09C-1055-4F7D-B251-8AA26F04C06E}" presName="hierChild3" presStyleCnt="0"/>
      <dgm:spPr/>
    </dgm:pt>
  </dgm:ptLst>
  <dgm:cxnLst>
    <dgm:cxn modelId="{AB84A70B-76DF-4974-90B8-407FF2833D57}" srcId="{32ACC3D5-FF5B-489C-8246-71D33B61E3F8}" destId="{6A41214E-2C0B-4AA4-871D-5FFBD75715D5}" srcOrd="0" destOrd="0" parTransId="{45ADECA4-57EB-40B5-BC96-581FA491E785}" sibTransId="{C9F9A96C-BA03-4E96-9BD2-0074F4899EDF}"/>
    <dgm:cxn modelId="{34D0FA18-9D49-44AD-B0E1-EBE91567E243}" type="presOf" srcId="{6A41214E-2C0B-4AA4-871D-5FFBD75715D5}" destId="{DD3B764A-3745-4CAC-95D9-C1EEEE63C343}" srcOrd="0" destOrd="0" presId="urn:microsoft.com/office/officeart/2005/8/layout/hierarchy1"/>
    <dgm:cxn modelId="{EBBC721C-63A8-400C-9004-731B32D7DD02}" type="presOf" srcId="{032C8504-883F-4EB5-AFA9-93A407A9A341}" destId="{AD98CCC5-ED5C-4E00-95A8-CEFCD3A50793}" srcOrd="0" destOrd="0" presId="urn:microsoft.com/office/officeart/2005/8/layout/hierarchy1"/>
    <dgm:cxn modelId="{1A276C20-2591-442A-AE3B-B628CC903AFF}" type="presOf" srcId="{32ACC3D5-FF5B-489C-8246-71D33B61E3F8}" destId="{FA3DE810-09C1-4E5A-8299-CD9CBBEF86AC}" srcOrd="0" destOrd="0" presId="urn:microsoft.com/office/officeart/2005/8/layout/hierarchy1"/>
    <dgm:cxn modelId="{5E46B632-6A66-47B3-8ECD-4E36AE8278CF}" type="presOf" srcId="{A1203AA7-F828-457F-B8CC-94EFFEFEF470}" destId="{1AB68438-C5D1-4C30-B4ED-74F3595BE6B5}" srcOrd="0" destOrd="0" presId="urn:microsoft.com/office/officeart/2005/8/layout/hierarchy1"/>
    <dgm:cxn modelId="{60688E6C-F1C8-44C8-A763-5254C4C53A82}" type="presOf" srcId="{88C09034-36B7-4B19-A377-82B63C949A7C}" destId="{3FC77DB2-5871-401D-95E9-93AC62B5A328}" srcOrd="0" destOrd="0" presId="urn:microsoft.com/office/officeart/2005/8/layout/hierarchy1"/>
    <dgm:cxn modelId="{0CE9D68E-9B83-469F-BA65-80BCEBE78E32}" srcId="{6A41214E-2C0B-4AA4-871D-5FFBD75715D5}" destId="{C88EF09C-1055-4F7D-B251-8AA26F04C06E}" srcOrd="2" destOrd="0" parTransId="{34E11DBC-1A63-486E-AEC5-D4731620F306}" sibTransId="{0CDDECAC-3D00-48F5-878A-0817B88E3FC5}"/>
    <dgm:cxn modelId="{0453A89B-C237-4079-8382-BEB0EDF5BCD3}" type="presOf" srcId="{26642DF4-D0CB-438A-A59B-BE4F7ACED0A1}" destId="{28782D78-B0F2-45C2-8959-CB7404A0F69A}" srcOrd="0" destOrd="0" presId="urn:microsoft.com/office/officeart/2005/8/layout/hierarchy1"/>
    <dgm:cxn modelId="{D79D1FAB-6DF2-4FA7-BDDE-61D4D9281D0D}" type="presOf" srcId="{34E11DBC-1A63-486E-AEC5-D4731620F306}" destId="{7715BCDB-3929-4AFC-9A20-01386AFE30D4}" srcOrd="0" destOrd="0" presId="urn:microsoft.com/office/officeart/2005/8/layout/hierarchy1"/>
    <dgm:cxn modelId="{A3B656AD-8723-49DA-815A-96EA35F8B809}" type="presOf" srcId="{C88EF09C-1055-4F7D-B251-8AA26F04C06E}" destId="{AF475253-9653-4819-8C48-556D0EF9C59F}" srcOrd="0" destOrd="0" presId="urn:microsoft.com/office/officeart/2005/8/layout/hierarchy1"/>
    <dgm:cxn modelId="{E74814D0-9B69-4951-963D-64DA0E5C5F78}" srcId="{6A41214E-2C0B-4AA4-871D-5FFBD75715D5}" destId="{A1203AA7-F828-457F-B8CC-94EFFEFEF470}" srcOrd="0" destOrd="0" parTransId="{26642DF4-D0CB-438A-A59B-BE4F7ACED0A1}" sibTransId="{597D6B57-9F14-43A7-90EC-3FE0DE7DC864}"/>
    <dgm:cxn modelId="{0EFB58E5-C535-4A0F-B2DE-0DF1FB74E819}" srcId="{6A41214E-2C0B-4AA4-871D-5FFBD75715D5}" destId="{032C8504-883F-4EB5-AFA9-93A407A9A341}" srcOrd="1" destOrd="0" parTransId="{88C09034-36B7-4B19-A377-82B63C949A7C}" sibTransId="{A288A0D1-A48C-4455-9AE7-583B065BEA3E}"/>
    <dgm:cxn modelId="{6907DF98-C4DD-4AAC-B428-CA712194283C}" type="presParOf" srcId="{FA3DE810-09C1-4E5A-8299-CD9CBBEF86AC}" destId="{743C69A0-C31E-4DFE-B524-A8DC86AF5BBB}" srcOrd="0" destOrd="0" presId="urn:microsoft.com/office/officeart/2005/8/layout/hierarchy1"/>
    <dgm:cxn modelId="{B0217F63-F318-4DC0-90EB-7640EADDE49C}" type="presParOf" srcId="{743C69A0-C31E-4DFE-B524-A8DC86AF5BBB}" destId="{806917E1-A99C-490B-BE5D-C6ECA47DAE5A}" srcOrd="0" destOrd="0" presId="urn:microsoft.com/office/officeart/2005/8/layout/hierarchy1"/>
    <dgm:cxn modelId="{B4F9A1FA-83B8-4735-B96D-90155467705E}" type="presParOf" srcId="{806917E1-A99C-490B-BE5D-C6ECA47DAE5A}" destId="{2287E322-A02E-45F6-9BB4-E4F05BED3302}" srcOrd="0" destOrd="0" presId="urn:microsoft.com/office/officeart/2005/8/layout/hierarchy1"/>
    <dgm:cxn modelId="{90299CF8-F79A-411C-832D-11B3EB58A1A9}" type="presParOf" srcId="{806917E1-A99C-490B-BE5D-C6ECA47DAE5A}" destId="{DD3B764A-3745-4CAC-95D9-C1EEEE63C343}" srcOrd="1" destOrd="0" presId="urn:microsoft.com/office/officeart/2005/8/layout/hierarchy1"/>
    <dgm:cxn modelId="{9674AA16-A94B-4243-A16E-B8D48D662281}" type="presParOf" srcId="{743C69A0-C31E-4DFE-B524-A8DC86AF5BBB}" destId="{F93DEC65-91AA-499C-ACF2-00B839A83B4D}" srcOrd="1" destOrd="0" presId="urn:microsoft.com/office/officeart/2005/8/layout/hierarchy1"/>
    <dgm:cxn modelId="{95AE8EC9-ECAC-4BE1-AC28-4F7C31992203}" type="presParOf" srcId="{F93DEC65-91AA-499C-ACF2-00B839A83B4D}" destId="{28782D78-B0F2-45C2-8959-CB7404A0F69A}" srcOrd="0" destOrd="0" presId="urn:microsoft.com/office/officeart/2005/8/layout/hierarchy1"/>
    <dgm:cxn modelId="{67F0CECF-EE06-496A-BCC2-290681498225}" type="presParOf" srcId="{F93DEC65-91AA-499C-ACF2-00B839A83B4D}" destId="{8BCEDFCD-9F5B-4879-BF63-B6EBF27F1C49}" srcOrd="1" destOrd="0" presId="urn:microsoft.com/office/officeart/2005/8/layout/hierarchy1"/>
    <dgm:cxn modelId="{1D5DEC68-6E3D-4B04-809D-0A03CC83126F}" type="presParOf" srcId="{8BCEDFCD-9F5B-4879-BF63-B6EBF27F1C49}" destId="{323C3CC5-6875-4DB8-BF6D-26ED298D7BB7}" srcOrd="0" destOrd="0" presId="urn:microsoft.com/office/officeart/2005/8/layout/hierarchy1"/>
    <dgm:cxn modelId="{8589B088-46A2-486D-91EB-2B829A0E9610}" type="presParOf" srcId="{323C3CC5-6875-4DB8-BF6D-26ED298D7BB7}" destId="{358A7D5C-B7B7-4801-B357-9653D07E672E}" srcOrd="0" destOrd="0" presId="urn:microsoft.com/office/officeart/2005/8/layout/hierarchy1"/>
    <dgm:cxn modelId="{E1F5B1B6-06DF-4D4E-A146-45114E2347D2}" type="presParOf" srcId="{323C3CC5-6875-4DB8-BF6D-26ED298D7BB7}" destId="{1AB68438-C5D1-4C30-B4ED-74F3595BE6B5}" srcOrd="1" destOrd="0" presId="urn:microsoft.com/office/officeart/2005/8/layout/hierarchy1"/>
    <dgm:cxn modelId="{BF1BD869-FC06-4DBA-A29D-DE353EAFEF37}" type="presParOf" srcId="{8BCEDFCD-9F5B-4879-BF63-B6EBF27F1C49}" destId="{FCBDEFF9-C2EC-4323-8D61-B66A010C864C}" srcOrd="1" destOrd="0" presId="urn:microsoft.com/office/officeart/2005/8/layout/hierarchy1"/>
    <dgm:cxn modelId="{D4F13792-6C59-4CF6-96A3-F6F4E598ED47}" type="presParOf" srcId="{F93DEC65-91AA-499C-ACF2-00B839A83B4D}" destId="{3FC77DB2-5871-401D-95E9-93AC62B5A328}" srcOrd="2" destOrd="0" presId="urn:microsoft.com/office/officeart/2005/8/layout/hierarchy1"/>
    <dgm:cxn modelId="{D40EE09E-F708-42FE-B2CF-33078818875F}" type="presParOf" srcId="{F93DEC65-91AA-499C-ACF2-00B839A83B4D}" destId="{B771A879-6120-43F5-B413-AB4CAD14B792}" srcOrd="3" destOrd="0" presId="urn:microsoft.com/office/officeart/2005/8/layout/hierarchy1"/>
    <dgm:cxn modelId="{E1229230-33DD-437B-B856-CA48F5F9136D}" type="presParOf" srcId="{B771A879-6120-43F5-B413-AB4CAD14B792}" destId="{29798F2E-F8FB-4E56-8579-EFF7A2915D9D}" srcOrd="0" destOrd="0" presId="urn:microsoft.com/office/officeart/2005/8/layout/hierarchy1"/>
    <dgm:cxn modelId="{91D3B2BB-E237-4B90-B95A-5E1C89740574}" type="presParOf" srcId="{29798F2E-F8FB-4E56-8579-EFF7A2915D9D}" destId="{8B71D815-FE54-4D86-A1AA-D9253B44B60F}" srcOrd="0" destOrd="0" presId="urn:microsoft.com/office/officeart/2005/8/layout/hierarchy1"/>
    <dgm:cxn modelId="{E14D2066-16A2-43AB-B7D8-DD500D7B142F}" type="presParOf" srcId="{29798F2E-F8FB-4E56-8579-EFF7A2915D9D}" destId="{AD98CCC5-ED5C-4E00-95A8-CEFCD3A50793}" srcOrd="1" destOrd="0" presId="urn:microsoft.com/office/officeart/2005/8/layout/hierarchy1"/>
    <dgm:cxn modelId="{B0BFA145-1006-40DE-8D80-4449B22A57C8}" type="presParOf" srcId="{B771A879-6120-43F5-B413-AB4CAD14B792}" destId="{86D377B0-9E84-4318-AFEF-7F9866513876}" srcOrd="1" destOrd="0" presId="urn:microsoft.com/office/officeart/2005/8/layout/hierarchy1"/>
    <dgm:cxn modelId="{091B6A93-0EA5-4EEA-9EAF-349FA1A248A9}" type="presParOf" srcId="{F93DEC65-91AA-499C-ACF2-00B839A83B4D}" destId="{7715BCDB-3929-4AFC-9A20-01386AFE30D4}" srcOrd="4" destOrd="0" presId="urn:microsoft.com/office/officeart/2005/8/layout/hierarchy1"/>
    <dgm:cxn modelId="{28EE559E-9677-44D0-82EB-9A8FE463A236}" type="presParOf" srcId="{F93DEC65-91AA-499C-ACF2-00B839A83B4D}" destId="{E96D2649-906B-440B-8C72-A482F3E0168C}" srcOrd="5" destOrd="0" presId="urn:microsoft.com/office/officeart/2005/8/layout/hierarchy1"/>
    <dgm:cxn modelId="{12D2ADB1-7A25-4EBC-9DBF-499179C7EBF6}" type="presParOf" srcId="{E96D2649-906B-440B-8C72-A482F3E0168C}" destId="{741CA7F1-8FD6-4B35-97D2-38DDB1A542C8}" srcOrd="0" destOrd="0" presId="urn:microsoft.com/office/officeart/2005/8/layout/hierarchy1"/>
    <dgm:cxn modelId="{3188EE22-9489-4967-9EB3-945547CAD25F}" type="presParOf" srcId="{741CA7F1-8FD6-4B35-97D2-38DDB1A542C8}" destId="{4EBC26E3-682D-4973-8494-C5C7AD5DAE0F}" srcOrd="0" destOrd="0" presId="urn:microsoft.com/office/officeart/2005/8/layout/hierarchy1"/>
    <dgm:cxn modelId="{78CBBE77-A425-46B1-AA6A-C819BAB5B2C0}" type="presParOf" srcId="{741CA7F1-8FD6-4B35-97D2-38DDB1A542C8}" destId="{AF475253-9653-4819-8C48-556D0EF9C59F}" srcOrd="1" destOrd="0" presId="urn:microsoft.com/office/officeart/2005/8/layout/hierarchy1"/>
    <dgm:cxn modelId="{AD73A28E-F24C-4816-B5C6-7E3EF73607DF}" type="presParOf" srcId="{E96D2649-906B-440B-8C72-A482F3E0168C}" destId="{E15E6968-4E3D-48F5-A6BE-D22FB798B6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2</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2 : Augmentation de l’accès aux marchés</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2.1:</a:t>
          </a:r>
        </a:p>
        <a:p>
          <a:endParaRPr lang="fr-BE" sz="2000" b="1" i="0" u="sng" kern="1200" noProof="0" dirty="0">
            <a:solidFill>
              <a:schemeClr val="bg2">
                <a:lumMod val="75000"/>
              </a:schemeClr>
            </a:solidFill>
          </a:endParaRPr>
        </a:p>
        <a:p>
          <a:r>
            <a:rPr lang="fr-FR" sz="2400" b="1" kern="1200" dirty="0"/>
            <a:t>Renforcement des organisations de producteurs</a:t>
          </a:r>
        </a:p>
        <a:p>
          <a:r>
            <a:rPr lang="fr-BE" sz="2000" b="1" kern="1200" noProof="0" dirty="0">
              <a:solidFill>
                <a:srgbClr val="18B844">
                  <a:lumMod val="50000"/>
                </a:srgbClr>
              </a:solidFill>
              <a:latin typeface="Arial"/>
              <a:ea typeface="+mn-ea"/>
              <a:cs typeface="+mn-cs"/>
            </a:rPr>
            <a:t>(US$ 3.2 millions)</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FR" sz="2400" kern="1200" dirty="0"/>
            <a:t>établira et/ou renforcera les organisations professionnelles et interprofessionnelles</a:t>
          </a:r>
          <a:endParaRPr lang="fr-BE" sz="2400" kern="1200" noProof="0" dirty="0">
            <a:solidFill>
              <a:prstClr val="white"/>
            </a:solidFill>
            <a:latin typeface="Calibri" panose="020F0502020204030204" pitchFamily="34" charset="0"/>
            <a:ea typeface="+mn-ea"/>
            <a:cs typeface="+mn-cs"/>
          </a:endParaRP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798B0BF5-3AE3-4DED-899B-0372FEA13416}">
      <dgm:prSet custT="1"/>
      <dgm:spPr/>
      <dgm:t>
        <a:bodyPr/>
        <a:lstStyle/>
        <a:p>
          <a:r>
            <a:rPr lang="fr-FR" sz="2400" kern="1200" dirty="0"/>
            <a:t>organiser et financer des événements d’exposition ou de foires et d'autres activités et outils de partage des connaissances </a:t>
          </a:r>
          <a:endParaRPr lang="fr-CM" sz="2400" kern="1200" noProof="0" dirty="0">
            <a:solidFill>
              <a:prstClr val="white"/>
            </a:solidFill>
            <a:latin typeface="Calibri" panose="020F0502020204030204" pitchFamily="34" charset="0"/>
            <a:ea typeface="+mn-ea"/>
            <a:cs typeface="+mn-cs"/>
          </a:endParaRPr>
        </a:p>
      </dgm:t>
    </dgm:pt>
    <dgm:pt modelId="{EF854675-F7A5-4A52-834E-99224D18BBD9}" type="parTrans" cxnId="{C78AC9BE-52C7-46C6-949D-C3AFAC1AF4F9}">
      <dgm:prSet/>
      <dgm:spPr/>
      <dgm:t>
        <a:bodyPr/>
        <a:lstStyle/>
        <a:p>
          <a:endParaRPr lang="en-US"/>
        </a:p>
      </dgm:t>
    </dgm:pt>
    <dgm:pt modelId="{91859DFF-1B2F-41F3-B651-B9B0E83E462D}" type="sibTrans" cxnId="{C78AC9BE-52C7-46C6-949D-C3AFAC1AF4F9}">
      <dgm:prSet/>
      <dgm:spPr/>
      <dgm:t>
        <a:bodyPr/>
        <a:lstStyle/>
        <a:p>
          <a:endParaRPr lang="en-US"/>
        </a:p>
      </dgm:t>
    </dgm:pt>
    <dgm:pt modelId="{2172B704-F466-4B96-BFB9-7E77041A0D63}">
      <dgm:prSet custT="1"/>
      <dgm:spPr/>
      <dgm:t>
        <a:bodyPr/>
        <a:lstStyle/>
        <a:p>
          <a:r>
            <a:rPr lang="fr-FR" sz="2400" kern="1200" dirty="0"/>
            <a:t>réhabiliter et/ou de construire de petites infrastructures gérées par la communauté pour l'accès aux marchés, qui est nécessaire pour accroître l'activité de la chaîne de valeur, mais peu susceptible d'attirer des investissements privés</a:t>
          </a:r>
          <a:endParaRPr lang="fr-CM" sz="2400" kern="1200" noProof="0" dirty="0">
            <a:solidFill>
              <a:prstClr val="white"/>
            </a:solidFill>
            <a:latin typeface="Calibri" panose="020F0502020204030204" pitchFamily="34" charset="0"/>
            <a:ea typeface="+mn-ea"/>
            <a:cs typeface="+mn-cs"/>
          </a:endParaRPr>
        </a:p>
      </dgm:t>
    </dgm:pt>
    <dgm:pt modelId="{970610DA-9CE8-476E-9B3A-F1B0B8B3A183}" type="parTrans" cxnId="{1F07685F-F97F-4BD2-B47F-2A208E2C05DB}">
      <dgm:prSet/>
      <dgm:spPr/>
      <dgm:t>
        <a:bodyPr/>
        <a:lstStyle/>
        <a:p>
          <a:endParaRPr lang="fr-GN"/>
        </a:p>
      </dgm:t>
    </dgm:pt>
    <dgm:pt modelId="{60BF3CF4-649E-4658-9683-394EDEDC128E}" type="sibTrans" cxnId="{1F07685F-F97F-4BD2-B47F-2A208E2C05DB}">
      <dgm:prSet/>
      <dgm:spPr/>
      <dgm:t>
        <a:bodyPr/>
        <a:lstStyle/>
        <a:p>
          <a:endParaRPr lang="fr-GN"/>
        </a:p>
      </dgm:t>
    </dgm:pt>
    <dgm:pt modelId="{CB904F80-E441-4892-BA21-5DBFDD843BCA}">
      <dgm:prSet custT="1"/>
      <dgm:spPr/>
      <dgm:t>
        <a:bodyPr/>
        <a:lstStyle/>
        <a:p>
          <a:r>
            <a:rPr lang="fr-CM" sz="2400" kern="1200" noProof="0" dirty="0">
              <a:solidFill>
                <a:prstClr val="white"/>
              </a:solidFill>
              <a:latin typeface="Calibri" panose="020F0502020204030204" pitchFamily="34" charset="0"/>
              <a:ea typeface="+mn-ea"/>
              <a:cs typeface="+mn-cs"/>
            </a:rPr>
            <a:t>Faciliter les </a:t>
          </a:r>
          <a:r>
            <a:rPr lang="fr-CM" sz="2400" kern="1200" noProof="0" dirty="0" err="1">
              <a:solidFill>
                <a:prstClr val="white"/>
              </a:solidFill>
              <a:latin typeface="Calibri" panose="020F0502020204030204" pitchFamily="34" charset="0"/>
              <a:ea typeface="+mn-ea"/>
              <a:cs typeface="+mn-cs"/>
            </a:rPr>
            <a:t>liances</a:t>
          </a:r>
          <a:r>
            <a:rPr lang="fr-CM" sz="2400" kern="1200" noProof="0" dirty="0">
              <a:solidFill>
                <a:prstClr val="white"/>
              </a:solidFill>
              <a:latin typeface="Calibri" panose="020F0502020204030204" pitchFamily="34" charset="0"/>
              <a:ea typeface="+mn-ea"/>
              <a:cs typeface="+mn-cs"/>
            </a:rPr>
            <a:t> productives entre producteurs-acheteurs </a:t>
          </a:r>
        </a:p>
      </dgm:t>
    </dgm:pt>
    <dgm:pt modelId="{D82789AB-EE0A-4511-93AF-9496312799B9}" type="parTrans" cxnId="{95972073-65F5-4DC4-A75E-CCD58E3CAF4E}">
      <dgm:prSet/>
      <dgm:spPr/>
      <dgm:t>
        <a:bodyPr/>
        <a:lstStyle/>
        <a:p>
          <a:endParaRPr lang="fr-GN"/>
        </a:p>
      </dgm:t>
    </dgm:pt>
    <dgm:pt modelId="{D2C07424-0FD9-4288-A16A-4E47D7D0A6A9}" type="sibTrans" cxnId="{95972073-65F5-4DC4-A75E-CCD58E3CAF4E}">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1F07685F-F97F-4BD2-B47F-2A208E2C05DB}" srcId="{6A41214E-2C0B-4AA4-871D-5FFBD75715D5}" destId="{2172B704-F466-4B96-BFB9-7E77041A0D63}" srcOrd="2" destOrd="0" parTransId="{970610DA-9CE8-476E-9B3A-F1B0B8B3A183}" sibTransId="{60BF3CF4-649E-4658-9683-394EDEDC128E}"/>
    <dgm:cxn modelId="{52A97C46-15BC-46FB-B4E8-B796AB175084}" type="presOf" srcId="{2172B704-F466-4B96-BFB9-7E77041A0D63}" destId="{C0D064B2-A3B3-4E19-A3DE-5ECFE3508A13}" srcOrd="0" destOrd="2" presId="urn:diagrams.loki3.com/BracketList"/>
    <dgm:cxn modelId="{95972073-65F5-4DC4-A75E-CCD58E3CAF4E}" srcId="{6A41214E-2C0B-4AA4-871D-5FFBD75715D5}" destId="{CB904F80-E441-4892-BA21-5DBFDD843BCA}" srcOrd="3" destOrd="0" parTransId="{D82789AB-EE0A-4511-93AF-9496312799B9}" sibTransId="{D2C07424-0FD9-4288-A16A-4E47D7D0A6A9}"/>
    <dgm:cxn modelId="{3C2CAB59-8785-43B6-B868-6D325C6C9CE2}" type="presOf" srcId="{798B0BF5-3AE3-4DED-899B-0372FEA13416}" destId="{C0D064B2-A3B3-4E19-A3DE-5ECFE3508A13}" srcOrd="0" destOrd="1" presId="urn:diagrams.loki3.com/BracketList"/>
    <dgm:cxn modelId="{60E59289-AC62-436F-8049-2ADDDD72131D}" type="presOf" srcId="{32ACC3D5-FF5B-489C-8246-71D33B61E3F8}" destId="{257C1050-C622-4EB9-AFBB-3F7A855CEDB5}" srcOrd="0" destOrd="0" presId="urn:diagrams.loki3.com/BracketList"/>
    <dgm:cxn modelId="{58B45CB1-0982-4EB0-955E-420EC23A7DAA}" type="presOf" srcId="{A1203AA7-F828-457F-B8CC-94EFFEFEF470}" destId="{C0D064B2-A3B3-4E19-A3DE-5ECFE3508A13}" srcOrd="0" destOrd="0" presId="urn:diagrams.loki3.com/BracketList"/>
    <dgm:cxn modelId="{C78AC9BE-52C7-46C6-949D-C3AFAC1AF4F9}" srcId="{6A41214E-2C0B-4AA4-871D-5FFBD75715D5}" destId="{798B0BF5-3AE3-4DED-899B-0372FEA13416}" srcOrd="1" destOrd="0" parTransId="{EF854675-F7A5-4A52-834E-99224D18BBD9}" sibTransId="{91859DFF-1B2F-41F3-B651-B9B0E83E462D}"/>
    <dgm:cxn modelId="{7FAA4ACA-937E-4C11-98AB-72480712A6CA}" type="presOf" srcId="{CB904F80-E441-4892-BA21-5DBFDD843BCA}" destId="{C0D064B2-A3B3-4E19-A3DE-5ECFE3508A13}" srcOrd="0" destOrd="3" presId="urn:diagrams.loki3.com/BracketList"/>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2 : Augmentation de l’accès aux marchés</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2.2:</a:t>
          </a:r>
        </a:p>
        <a:p>
          <a:endParaRPr lang="fr-BE" sz="2000" b="1" i="0" u="sng" kern="1200" noProof="0" dirty="0">
            <a:solidFill>
              <a:schemeClr val="bg2">
                <a:lumMod val="75000"/>
              </a:schemeClr>
            </a:solidFill>
          </a:endParaRPr>
        </a:p>
        <a:p>
          <a:r>
            <a:rPr lang="fr-FR" sz="2400" b="1" kern="1200" dirty="0"/>
            <a:t>Promotion des services de développement des entreprises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(US$ 1 million)</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FR" sz="2400" kern="1200" dirty="0"/>
            <a:t>Appui aux services de développement des entreprises pour les particuliers et les groupes de producteurs et les petits transformateurs désireux de s'engager dans des micro-projets (</a:t>
          </a:r>
          <a:r>
            <a:rPr lang="fr-FR" sz="2400" kern="1200" dirty="0" err="1"/>
            <a:t>MPs</a:t>
          </a:r>
          <a:r>
            <a:rPr lang="fr-FR" sz="2400" kern="1200" dirty="0"/>
            <a:t>)</a:t>
          </a:r>
          <a:endParaRPr lang="fr-BE" sz="2400" kern="1200" noProof="0" dirty="0">
            <a:solidFill>
              <a:prstClr val="white"/>
            </a:solidFill>
            <a:latin typeface="Calibri" panose="020F0502020204030204" pitchFamily="34" charset="0"/>
            <a:ea typeface="+mn-ea"/>
            <a:cs typeface="+mn-cs"/>
          </a:endParaRP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798B0BF5-3AE3-4DED-899B-0372FEA13416}">
      <dgm:prSet custT="1"/>
      <dgm:spPr/>
      <dgm:t>
        <a:bodyPr/>
        <a:lstStyle/>
        <a:p>
          <a:r>
            <a:rPr lang="fr-CM" sz="2400" kern="1200" noProof="0" dirty="0">
              <a:solidFill>
                <a:prstClr val="white"/>
              </a:solidFill>
              <a:latin typeface="Calibri" panose="020F0502020204030204" pitchFamily="34" charset="0"/>
              <a:ea typeface="+mn-ea"/>
              <a:cs typeface="+mn-cs"/>
            </a:rPr>
            <a:t>Elaboration des plans d’affaires et encadrement des projets</a:t>
          </a:r>
        </a:p>
      </dgm:t>
    </dgm:pt>
    <dgm:pt modelId="{EF854675-F7A5-4A52-834E-99224D18BBD9}" type="parTrans" cxnId="{C78AC9BE-52C7-46C6-949D-C3AFAC1AF4F9}">
      <dgm:prSet/>
      <dgm:spPr/>
      <dgm:t>
        <a:bodyPr/>
        <a:lstStyle/>
        <a:p>
          <a:endParaRPr lang="en-US"/>
        </a:p>
      </dgm:t>
    </dgm:pt>
    <dgm:pt modelId="{91859DFF-1B2F-41F3-B651-B9B0E83E462D}" type="sibTrans" cxnId="{C78AC9BE-52C7-46C6-949D-C3AFAC1AF4F9}">
      <dgm:prSet/>
      <dgm:spPr/>
      <dgm:t>
        <a:bodyPr/>
        <a:lstStyle/>
        <a:p>
          <a:endParaRPr lang="en-US"/>
        </a:p>
      </dgm:t>
    </dgm:pt>
    <dgm:pt modelId="{AE9F6F31-248B-49C1-8535-0B962447CC21}">
      <dgm:prSet custT="1"/>
      <dgm:spPr/>
      <dgm:t>
        <a:bodyPr/>
        <a:lstStyle/>
        <a:p>
          <a:r>
            <a:rPr lang="fr-FR" sz="2400" kern="1200" dirty="0"/>
            <a:t>renforcement des capacités sur les compétences techniques, entrepreneuriales et de gestion de projets</a:t>
          </a:r>
          <a:endParaRPr lang="fr-CM" sz="2400" kern="1200" noProof="0" dirty="0">
            <a:solidFill>
              <a:prstClr val="white"/>
            </a:solidFill>
            <a:latin typeface="Calibri" panose="020F0502020204030204" pitchFamily="34" charset="0"/>
            <a:ea typeface="+mn-ea"/>
            <a:cs typeface="+mn-cs"/>
          </a:endParaRPr>
        </a:p>
      </dgm:t>
    </dgm:pt>
    <dgm:pt modelId="{914921BA-E2B7-43C4-830E-1BA647AD7019}" type="parTrans" cxnId="{B1E333AD-A7E3-43E8-8011-1032E7D0059F}">
      <dgm:prSet/>
      <dgm:spPr/>
      <dgm:t>
        <a:bodyPr/>
        <a:lstStyle/>
        <a:p>
          <a:endParaRPr lang="fr-GN"/>
        </a:p>
      </dgm:t>
    </dgm:pt>
    <dgm:pt modelId="{D07267BE-5985-47FD-95E8-C12F32AD7F3F}" type="sibTrans" cxnId="{B1E333AD-A7E3-43E8-8011-1032E7D0059F}">
      <dgm:prSet/>
      <dgm:spPr/>
      <dgm:t>
        <a:bodyPr/>
        <a:lstStyle/>
        <a:p>
          <a:endParaRPr lang="fr-GN"/>
        </a:p>
      </dgm:t>
    </dgm:pt>
    <dgm:pt modelId="{741BA607-0139-4E0D-92E9-CAFE3670E0DB}">
      <dgm:prSet custT="1"/>
      <dgm:spPr/>
      <dgm:t>
        <a:bodyPr/>
        <a:lstStyle/>
        <a:p>
          <a:r>
            <a:rPr lang="fr-CM" sz="2400" kern="1200" noProof="0" dirty="0">
              <a:solidFill>
                <a:prstClr val="white"/>
              </a:solidFill>
              <a:latin typeface="Calibri" panose="020F0502020204030204" pitchFamily="34" charset="0"/>
              <a:ea typeface="+mn-ea"/>
              <a:cs typeface="+mn-cs"/>
            </a:rPr>
            <a:t>Le Centre d’Affaire des PME, recevra </a:t>
          </a:r>
          <a:r>
            <a:rPr lang="fr-FR" sz="2400" kern="1200" dirty="0"/>
            <a:t>une assistance technique pour devenir un partenaire solide des PME pour la  fourniture des services de formation</a:t>
          </a:r>
          <a:endParaRPr lang="fr-CM" sz="2400" kern="1200" noProof="0" dirty="0">
            <a:solidFill>
              <a:prstClr val="white"/>
            </a:solidFill>
            <a:latin typeface="Calibri" panose="020F0502020204030204" pitchFamily="34" charset="0"/>
            <a:ea typeface="+mn-ea"/>
            <a:cs typeface="+mn-cs"/>
          </a:endParaRPr>
        </a:p>
      </dgm:t>
    </dgm:pt>
    <dgm:pt modelId="{6113DDAB-DB01-43E4-A443-66A4F437C2B8}" type="parTrans" cxnId="{A1348334-C483-43AF-98C5-B0D383799811}">
      <dgm:prSet/>
      <dgm:spPr/>
      <dgm:t>
        <a:bodyPr/>
        <a:lstStyle/>
        <a:p>
          <a:endParaRPr lang="fr-GN"/>
        </a:p>
      </dgm:t>
    </dgm:pt>
    <dgm:pt modelId="{14EDB4B5-56BB-453B-B8E9-909E5C511B35}" type="sibTrans" cxnId="{A1348334-C483-43AF-98C5-B0D383799811}">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A1348334-C483-43AF-98C5-B0D383799811}" srcId="{6A41214E-2C0B-4AA4-871D-5FFBD75715D5}" destId="{741BA607-0139-4E0D-92E9-CAFE3670E0DB}" srcOrd="1" destOrd="0" parTransId="{6113DDAB-DB01-43E4-A443-66A4F437C2B8}" sibTransId="{14EDB4B5-56BB-453B-B8E9-909E5C511B35}"/>
    <dgm:cxn modelId="{3C2CAB59-8785-43B6-B868-6D325C6C9CE2}" type="presOf" srcId="{798B0BF5-3AE3-4DED-899B-0372FEA13416}" destId="{C0D064B2-A3B3-4E19-A3DE-5ECFE3508A13}" srcOrd="0" destOrd="1" presId="urn:diagrams.loki3.com/BracketList"/>
    <dgm:cxn modelId="{60E59289-AC62-436F-8049-2ADDDD72131D}" type="presOf" srcId="{32ACC3D5-FF5B-489C-8246-71D33B61E3F8}" destId="{257C1050-C622-4EB9-AFBB-3F7A855CEDB5}" srcOrd="0" destOrd="0" presId="urn:diagrams.loki3.com/BracketList"/>
    <dgm:cxn modelId="{508A9298-DE69-444A-B641-3A603F89DB19}" type="presOf" srcId="{741BA607-0139-4E0D-92E9-CAFE3670E0DB}" destId="{C0D064B2-A3B3-4E19-A3DE-5ECFE3508A13}" srcOrd="0" destOrd="3" presId="urn:diagrams.loki3.com/BracketList"/>
    <dgm:cxn modelId="{B1E333AD-A7E3-43E8-8011-1032E7D0059F}" srcId="{A1203AA7-F828-457F-B8CC-94EFFEFEF470}" destId="{AE9F6F31-248B-49C1-8535-0B962447CC21}" srcOrd="1" destOrd="0" parTransId="{914921BA-E2B7-43C4-830E-1BA647AD7019}" sibTransId="{D07267BE-5985-47FD-95E8-C12F32AD7F3F}"/>
    <dgm:cxn modelId="{58B45CB1-0982-4EB0-955E-420EC23A7DAA}" type="presOf" srcId="{A1203AA7-F828-457F-B8CC-94EFFEFEF470}" destId="{C0D064B2-A3B3-4E19-A3DE-5ECFE3508A13}" srcOrd="0" destOrd="0" presId="urn:diagrams.loki3.com/BracketList"/>
    <dgm:cxn modelId="{8AC63AB9-7A7D-4EC5-83CB-AD19CF42BA5E}" type="presOf" srcId="{AE9F6F31-248B-49C1-8535-0B962447CC21}" destId="{C0D064B2-A3B3-4E19-A3DE-5ECFE3508A13}" srcOrd="0" destOrd="2" presId="urn:diagrams.loki3.com/BracketList"/>
    <dgm:cxn modelId="{C78AC9BE-52C7-46C6-949D-C3AFAC1AF4F9}" srcId="{A1203AA7-F828-457F-B8CC-94EFFEFEF470}" destId="{798B0BF5-3AE3-4DED-899B-0372FEA13416}" srcOrd="0" destOrd="0" parTransId="{EF854675-F7A5-4A52-834E-99224D18BBD9}" sibTransId="{91859DFF-1B2F-41F3-B651-B9B0E83E462D}"/>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2 : Augmentation de l’accès aux marchés</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2.3 :</a:t>
          </a:r>
        </a:p>
        <a:p>
          <a:endParaRPr lang="fr-BE" sz="2000" b="1" i="0" u="sng" kern="1200" noProof="0" dirty="0">
            <a:solidFill>
              <a:schemeClr val="bg2">
                <a:lumMod val="75000"/>
              </a:schemeClr>
            </a:solidFill>
          </a:endParaRPr>
        </a:p>
        <a:p>
          <a:r>
            <a:rPr lang="fr-FR" sz="2400" b="1" kern="1200" dirty="0"/>
            <a:t>Financement de projets d'investissement productifs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(US$ 8.44 millions)</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FR" sz="2400" kern="1200" dirty="0"/>
            <a:t>La SC vise le soutien de cofinancement et à la mise en œuvre des initiatives d’investissement sélectionnées sur base compétitive des producteurs, les petits transformateurs et les commerçants et les groupes d'investisseurs et de PME agricoles (en </a:t>
          </a:r>
          <a:r>
            <a:rPr lang="fr-FR" sz="2400" kern="1200" dirty="0" err="1"/>
            <a:t>MPs</a:t>
          </a:r>
          <a:r>
            <a:rPr lang="fr-FR" sz="2400" kern="1200" dirty="0"/>
            <a:t> ou Sous-projets de PME).</a:t>
          </a:r>
          <a:endParaRPr lang="fr-BE" sz="2400" kern="1200" noProof="0" dirty="0">
            <a:solidFill>
              <a:prstClr val="white"/>
            </a:solidFill>
            <a:latin typeface="Calibri" panose="020F0502020204030204" pitchFamily="34" charset="0"/>
            <a:ea typeface="+mn-ea"/>
            <a:cs typeface="+mn-cs"/>
          </a:endParaRP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798B0BF5-3AE3-4DED-899B-0372FEA13416}">
      <dgm:prSet custT="1"/>
      <dgm:spPr/>
      <dgm:t>
        <a:bodyPr/>
        <a:lstStyle/>
        <a:p>
          <a:r>
            <a:rPr lang="fr-CM" sz="2400" kern="1200" noProof="0" dirty="0">
              <a:solidFill>
                <a:prstClr val="white"/>
              </a:solidFill>
              <a:latin typeface="Calibri" panose="020F0502020204030204" pitchFamily="34" charset="0"/>
              <a:ea typeface="+mn-ea"/>
              <a:cs typeface="+mn-cs"/>
            </a:rPr>
            <a:t>Guichet MP: 900 </a:t>
          </a:r>
          <a:r>
            <a:rPr lang="fr-CM" sz="2400" kern="1200" noProof="0" dirty="0" err="1">
              <a:solidFill>
                <a:prstClr val="white"/>
              </a:solidFill>
              <a:latin typeface="Calibri" panose="020F0502020204030204" pitchFamily="34" charset="0"/>
              <a:ea typeface="+mn-ea"/>
              <a:cs typeface="+mn-cs"/>
            </a:rPr>
            <a:t>MPs</a:t>
          </a:r>
          <a:r>
            <a:rPr lang="fr-CM" sz="2400" kern="1200" noProof="0" dirty="0">
              <a:solidFill>
                <a:prstClr val="white"/>
              </a:solidFill>
              <a:latin typeface="Calibri" panose="020F0502020204030204" pitchFamily="34" charset="0"/>
              <a:ea typeface="+mn-ea"/>
              <a:cs typeface="+mn-cs"/>
            </a:rPr>
            <a:t> (Individuels jusqu’à 5,000 $US ou de Groupes jusqu’à 10,000 $US) à 80 – 20 %, pouvant aller jusqu’à 90% pour le jeunes et les femmes</a:t>
          </a:r>
        </a:p>
      </dgm:t>
    </dgm:pt>
    <dgm:pt modelId="{EF854675-F7A5-4A52-834E-99224D18BBD9}" type="parTrans" cxnId="{C78AC9BE-52C7-46C6-949D-C3AFAC1AF4F9}">
      <dgm:prSet/>
      <dgm:spPr/>
      <dgm:t>
        <a:bodyPr/>
        <a:lstStyle/>
        <a:p>
          <a:endParaRPr lang="en-US"/>
        </a:p>
      </dgm:t>
    </dgm:pt>
    <dgm:pt modelId="{91859DFF-1B2F-41F3-B651-B9B0E83E462D}" type="sibTrans" cxnId="{C78AC9BE-52C7-46C6-949D-C3AFAC1AF4F9}">
      <dgm:prSet/>
      <dgm:spPr/>
      <dgm:t>
        <a:bodyPr/>
        <a:lstStyle/>
        <a:p>
          <a:endParaRPr lang="en-US"/>
        </a:p>
      </dgm:t>
    </dgm:pt>
    <dgm:pt modelId="{41A19863-E46D-4A87-A0D9-548C104A6033}">
      <dgm:prSet custT="1"/>
      <dgm:spPr/>
      <dgm:t>
        <a:bodyPr/>
        <a:lstStyle/>
        <a:p>
          <a:r>
            <a:rPr lang="fr-CM" sz="2400" kern="1200" noProof="0" dirty="0">
              <a:solidFill>
                <a:prstClr val="white"/>
              </a:solidFill>
              <a:latin typeface="Calibri" panose="020F0502020204030204" pitchFamily="34" charset="0"/>
              <a:ea typeface="+mn-ea"/>
              <a:cs typeface="+mn-cs"/>
            </a:rPr>
            <a:t>Guichet PME : 50 Sous-projets PME (allant de 10,000 à 50,000 $US) à 60 – 40 %, (70% jeunes ou femmes)</a:t>
          </a:r>
        </a:p>
      </dgm:t>
    </dgm:pt>
    <dgm:pt modelId="{50E4F81A-752B-4172-8775-A30B9928B8FA}" type="parTrans" cxnId="{46931D8B-B656-4983-99FE-0146675143AD}">
      <dgm:prSet/>
      <dgm:spPr/>
      <dgm:t>
        <a:bodyPr/>
        <a:lstStyle/>
        <a:p>
          <a:endParaRPr lang="fr-GN"/>
        </a:p>
      </dgm:t>
    </dgm:pt>
    <dgm:pt modelId="{9F2AAED8-0D73-426A-B99B-AB007333CF83}" type="sibTrans" cxnId="{46931D8B-B656-4983-99FE-0146675143AD}">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31590E0B-99A3-4DA5-B79A-4F90E2AA2C37}" type="presOf" srcId="{41A19863-E46D-4A87-A0D9-548C104A6033}" destId="{C0D064B2-A3B3-4E19-A3DE-5ECFE3508A13}" srcOrd="0" destOrd="2" presId="urn:diagrams.loki3.com/BracketList"/>
    <dgm:cxn modelId="{AB84A70B-76DF-4974-90B8-407FF2833D57}" srcId="{32ACC3D5-FF5B-489C-8246-71D33B61E3F8}" destId="{6A41214E-2C0B-4AA4-871D-5FFBD75715D5}" srcOrd="0" destOrd="0" parTransId="{45ADECA4-57EB-40B5-BC96-581FA491E785}" sibTransId="{C9F9A96C-BA03-4E96-9BD2-0074F4899EDF}"/>
    <dgm:cxn modelId="{3C2CAB59-8785-43B6-B868-6D325C6C9CE2}" type="presOf" srcId="{798B0BF5-3AE3-4DED-899B-0372FEA13416}" destId="{C0D064B2-A3B3-4E19-A3DE-5ECFE3508A13}" srcOrd="0" destOrd="1" presId="urn:diagrams.loki3.com/BracketList"/>
    <dgm:cxn modelId="{60E59289-AC62-436F-8049-2ADDDD72131D}" type="presOf" srcId="{32ACC3D5-FF5B-489C-8246-71D33B61E3F8}" destId="{257C1050-C622-4EB9-AFBB-3F7A855CEDB5}" srcOrd="0" destOrd="0" presId="urn:diagrams.loki3.com/BracketList"/>
    <dgm:cxn modelId="{46931D8B-B656-4983-99FE-0146675143AD}" srcId="{A1203AA7-F828-457F-B8CC-94EFFEFEF470}" destId="{41A19863-E46D-4A87-A0D9-548C104A6033}" srcOrd="1" destOrd="0" parTransId="{50E4F81A-752B-4172-8775-A30B9928B8FA}" sibTransId="{9F2AAED8-0D73-426A-B99B-AB007333CF83}"/>
    <dgm:cxn modelId="{58B45CB1-0982-4EB0-955E-420EC23A7DAA}" type="presOf" srcId="{A1203AA7-F828-457F-B8CC-94EFFEFEF470}" destId="{C0D064B2-A3B3-4E19-A3DE-5ECFE3508A13}" srcOrd="0" destOrd="0" presId="urn:diagrams.loki3.com/BracketList"/>
    <dgm:cxn modelId="{C78AC9BE-52C7-46C6-949D-C3AFAC1AF4F9}" srcId="{A1203AA7-F828-457F-B8CC-94EFFEFEF470}" destId="{798B0BF5-3AE3-4DED-899B-0372FEA13416}" srcOrd="0" destOrd="0" parTransId="{EF854675-F7A5-4A52-834E-99224D18BBD9}" sibTransId="{91859DFF-1B2F-41F3-B651-B9B0E83E462D}"/>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ACC3D5-FF5B-489C-8246-71D33B61E3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en-US" sz="2000" b="1" u="sng" kern="1200" dirty="0" err="1">
              <a:solidFill>
                <a:schemeClr val="tx1">
                  <a:lumMod val="75000"/>
                  <a:lumOff val="25000"/>
                </a:schemeClr>
              </a:solidFill>
            </a:rPr>
            <a:t>Composante</a:t>
          </a:r>
          <a:r>
            <a:rPr lang="en-US" sz="2000" b="1" u="sng" kern="1200" dirty="0">
              <a:solidFill>
                <a:schemeClr val="tx1">
                  <a:lumMod val="75000"/>
                  <a:lumOff val="25000"/>
                </a:schemeClr>
              </a:solidFill>
            </a:rPr>
            <a:t> 3</a:t>
          </a:r>
        </a:p>
        <a:p>
          <a:r>
            <a:rPr lang="en-US" sz="2700" b="1" kern="1200" dirty="0"/>
            <a:t> </a:t>
          </a:r>
          <a:r>
            <a:rPr lang="fr-FR" sz="2700" b="1" kern="1200" dirty="0"/>
            <a:t>Renforcement des capacités institutionnelles </a:t>
          </a:r>
        </a:p>
        <a:p>
          <a:r>
            <a:rPr lang="en-US" sz="2000" b="1" kern="1200" dirty="0">
              <a:solidFill>
                <a:srgbClr val="18B844">
                  <a:lumMod val="50000"/>
                </a:srgbClr>
              </a:solidFill>
              <a:latin typeface="Arial"/>
              <a:ea typeface="+mn-ea"/>
              <a:cs typeface="+mn-cs"/>
            </a:rPr>
            <a:t>(US$ 5.2 M)</a:t>
          </a:r>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en-US" sz="2000" b="1" i="0" u="sng" kern="1200" dirty="0">
              <a:solidFill>
                <a:schemeClr val="tx1">
                  <a:lumMod val="75000"/>
                  <a:lumOff val="25000"/>
                </a:schemeClr>
              </a:solidFill>
            </a:rPr>
            <a:t>Sous-</a:t>
          </a:r>
          <a:r>
            <a:rPr lang="en-US" sz="2000" b="1" i="0" u="sng" kern="1200" dirty="0" err="1">
              <a:solidFill>
                <a:schemeClr val="tx1">
                  <a:lumMod val="75000"/>
                  <a:lumOff val="25000"/>
                </a:schemeClr>
              </a:solidFill>
            </a:rPr>
            <a:t>composante</a:t>
          </a:r>
          <a:r>
            <a:rPr lang="en-US" sz="2000" b="1" i="0" u="sng" kern="1200" dirty="0">
              <a:solidFill>
                <a:schemeClr val="tx1">
                  <a:lumMod val="75000"/>
                  <a:lumOff val="25000"/>
                </a:schemeClr>
              </a:solidFill>
            </a:rPr>
            <a:t> 3.1</a:t>
          </a:r>
        </a:p>
        <a:p>
          <a:r>
            <a:rPr lang="fr-FR" sz="2400" b="1" kern="1200" dirty="0"/>
            <a:t>Renforcement du système public de statistiques agricoles </a:t>
          </a:r>
          <a:r>
            <a:rPr lang="en-US" sz="2000" b="1" kern="1200" dirty="0">
              <a:solidFill>
                <a:srgbClr val="18B844">
                  <a:lumMod val="50000"/>
                </a:srgbClr>
              </a:solidFill>
              <a:latin typeface="Arial"/>
              <a:ea typeface="+mn-ea"/>
              <a:cs typeface="+mn-cs"/>
            </a:rPr>
            <a:t>(US$ 5.2 M)</a:t>
          </a:r>
          <a:r>
            <a:rPr lang="fr-FR" sz="2000" b="1" i="1" kern="1200" dirty="0"/>
            <a:t> </a:t>
          </a:r>
        </a:p>
        <a:p>
          <a:endParaRPr lang="fr-FR" sz="2000" b="1" i="1" kern="1200" dirty="0"/>
        </a:p>
        <a:p>
          <a:endParaRPr lang="fr-FR" sz="2000" b="1" i="1" kern="1200" dirty="0"/>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032C8504-883F-4EB5-AFA9-93A407A9A341}">
      <dgm:prSet custT="1"/>
      <dgm:spPr/>
      <dgm:t>
        <a:bodyPr/>
        <a:lstStyle/>
        <a:p>
          <a:r>
            <a:rPr lang="en-US" sz="2000" b="1" i="0" u="sng" kern="1200" dirty="0">
              <a:solidFill>
                <a:schemeClr val="tx1">
                  <a:lumMod val="75000"/>
                  <a:lumOff val="25000"/>
                </a:schemeClr>
              </a:solidFill>
              <a:latin typeface="Arial"/>
              <a:ea typeface="+mn-ea"/>
              <a:cs typeface="+mn-cs"/>
            </a:rPr>
            <a:t>Sous-</a:t>
          </a:r>
          <a:r>
            <a:rPr lang="en-US" sz="2000" b="1" i="0" u="sng" kern="1200" dirty="0" err="1">
              <a:solidFill>
                <a:schemeClr val="tx1">
                  <a:lumMod val="75000"/>
                  <a:lumOff val="25000"/>
                </a:schemeClr>
              </a:solidFill>
              <a:latin typeface="Arial"/>
              <a:ea typeface="+mn-ea"/>
              <a:cs typeface="+mn-cs"/>
            </a:rPr>
            <a:t>composante</a:t>
          </a:r>
          <a:r>
            <a:rPr lang="en-US" sz="2000" b="1" i="0" u="sng" kern="1200" dirty="0">
              <a:solidFill>
                <a:schemeClr val="tx1">
                  <a:lumMod val="75000"/>
                  <a:lumOff val="25000"/>
                </a:schemeClr>
              </a:solidFill>
              <a:latin typeface="Arial"/>
              <a:ea typeface="+mn-ea"/>
              <a:cs typeface="+mn-cs"/>
            </a:rPr>
            <a:t> 3.2</a:t>
          </a:r>
        </a:p>
        <a:p>
          <a:r>
            <a:rPr lang="fr-FR" sz="2400" b="1" kern="1200" dirty="0"/>
            <a:t>Intervention en cas d'urgence éventuelle</a:t>
          </a:r>
        </a:p>
        <a:p>
          <a:r>
            <a:rPr lang="fr-FR" sz="2400" b="1" kern="1200" dirty="0"/>
            <a:t> </a:t>
          </a:r>
          <a:r>
            <a:rPr lang="en-US" sz="2000" b="1" kern="1200" dirty="0">
              <a:solidFill>
                <a:srgbClr val="18B844">
                  <a:lumMod val="50000"/>
                </a:srgbClr>
              </a:solidFill>
              <a:latin typeface="Arial"/>
              <a:ea typeface="+mn-ea"/>
              <a:cs typeface="+mn-cs"/>
            </a:rPr>
            <a:t>(US$ 0 M) </a:t>
          </a:r>
        </a:p>
        <a:p>
          <a:endParaRPr lang="en-US" sz="2000" b="1" kern="1200" dirty="0">
            <a:solidFill>
              <a:srgbClr val="18B844">
                <a:lumMod val="50000"/>
              </a:srgbClr>
            </a:solidFill>
            <a:latin typeface="Arial"/>
            <a:ea typeface="+mn-ea"/>
            <a:cs typeface="+mn-cs"/>
          </a:endParaRPr>
        </a:p>
        <a:p>
          <a:endParaRPr lang="en-US" sz="2000" b="1" kern="1200" dirty="0">
            <a:solidFill>
              <a:srgbClr val="18B844">
                <a:lumMod val="50000"/>
              </a:srgbClr>
            </a:solidFill>
            <a:latin typeface="Arial"/>
            <a:ea typeface="+mn-ea"/>
            <a:cs typeface="+mn-cs"/>
          </a:endParaRPr>
        </a:p>
      </dgm:t>
    </dgm:pt>
    <dgm:pt modelId="{88C09034-36B7-4B19-A377-82B63C949A7C}" type="parTrans" cxnId="{0EFB58E5-C535-4A0F-B2DE-0DF1FB74E819}">
      <dgm:prSet/>
      <dgm:spPr/>
      <dgm:t>
        <a:bodyPr/>
        <a:lstStyle/>
        <a:p>
          <a:endParaRPr lang="en-US"/>
        </a:p>
      </dgm:t>
    </dgm:pt>
    <dgm:pt modelId="{A288A0D1-A48C-4455-9AE7-583B065BEA3E}" type="sibTrans" cxnId="{0EFB58E5-C535-4A0F-B2DE-0DF1FB74E819}">
      <dgm:prSet/>
      <dgm:spPr/>
      <dgm:t>
        <a:bodyPr/>
        <a:lstStyle/>
        <a:p>
          <a:endParaRPr lang="en-US"/>
        </a:p>
      </dgm:t>
    </dgm:pt>
    <dgm:pt modelId="{FA3DE810-09C1-4E5A-8299-CD9CBBEF86AC}" type="pres">
      <dgm:prSet presAssocID="{32ACC3D5-FF5B-489C-8246-71D33B61E3F8}" presName="hierChild1" presStyleCnt="0">
        <dgm:presLayoutVars>
          <dgm:chPref val="1"/>
          <dgm:dir/>
          <dgm:animOne val="branch"/>
          <dgm:animLvl val="lvl"/>
          <dgm:resizeHandles/>
        </dgm:presLayoutVars>
      </dgm:prSet>
      <dgm:spPr/>
    </dgm:pt>
    <dgm:pt modelId="{743C69A0-C31E-4DFE-B524-A8DC86AF5BBB}" type="pres">
      <dgm:prSet presAssocID="{6A41214E-2C0B-4AA4-871D-5FFBD75715D5}" presName="hierRoot1" presStyleCnt="0"/>
      <dgm:spPr/>
    </dgm:pt>
    <dgm:pt modelId="{806917E1-A99C-490B-BE5D-C6ECA47DAE5A}" type="pres">
      <dgm:prSet presAssocID="{6A41214E-2C0B-4AA4-871D-5FFBD75715D5}" presName="composite" presStyleCnt="0"/>
      <dgm:spPr/>
    </dgm:pt>
    <dgm:pt modelId="{2287E322-A02E-45F6-9BB4-E4F05BED3302}" type="pres">
      <dgm:prSet presAssocID="{6A41214E-2C0B-4AA4-871D-5FFBD75715D5}" presName="background" presStyleLbl="node0" presStyleIdx="0" presStyleCnt="1"/>
      <dgm:spPr/>
    </dgm:pt>
    <dgm:pt modelId="{DD3B764A-3745-4CAC-95D9-C1EEEE63C343}" type="pres">
      <dgm:prSet presAssocID="{6A41214E-2C0B-4AA4-871D-5FFBD75715D5}" presName="text" presStyleLbl="fgAcc0" presStyleIdx="0" presStyleCnt="1">
        <dgm:presLayoutVars>
          <dgm:chPref val="3"/>
        </dgm:presLayoutVars>
      </dgm:prSet>
      <dgm:spPr/>
    </dgm:pt>
    <dgm:pt modelId="{F93DEC65-91AA-499C-ACF2-00B839A83B4D}" type="pres">
      <dgm:prSet presAssocID="{6A41214E-2C0B-4AA4-871D-5FFBD75715D5}" presName="hierChild2" presStyleCnt="0"/>
      <dgm:spPr/>
    </dgm:pt>
    <dgm:pt modelId="{28782D78-B0F2-45C2-8959-CB7404A0F69A}" type="pres">
      <dgm:prSet presAssocID="{26642DF4-D0CB-438A-A59B-BE4F7ACED0A1}" presName="Name10" presStyleLbl="parChTrans1D2" presStyleIdx="0" presStyleCnt="2"/>
      <dgm:spPr/>
    </dgm:pt>
    <dgm:pt modelId="{8BCEDFCD-9F5B-4879-BF63-B6EBF27F1C49}" type="pres">
      <dgm:prSet presAssocID="{A1203AA7-F828-457F-B8CC-94EFFEFEF470}" presName="hierRoot2" presStyleCnt="0"/>
      <dgm:spPr/>
    </dgm:pt>
    <dgm:pt modelId="{323C3CC5-6875-4DB8-BF6D-26ED298D7BB7}" type="pres">
      <dgm:prSet presAssocID="{A1203AA7-F828-457F-B8CC-94EFFEFEF470}" presName="composite2" presStyleCnt="0"/>
      <dgm:spPr/>
    </dgm:pt>
    <dgm:pt modelId="{358A7D5C-B7B7-4801-B357-9653D07E672E}" type="pres">
      <dgm:prSet presAssocID="{A1203AA7-F828-457F-B8CC-94EFFEFEF470}" presName="background2" presStyleLbl="node2" presStyleIdx="0" presStyleCnt="2"/>
      <dgm:spPr/>
    </dgm:pt>
    <dgm:pt modelId="{1AB68438-C5D1-4C30-B4ED-74F3595BE6B5}" type="pres">
      <dgm:prSet presAssocID="{A1203AA7-F828-457F-B8CC-94EFFEFEF470}" presName="text2" presStyleLbl="fgAcc2" presStyleIdx="0" presStyleCnt="2" custScaleX="106025">
        <dgm:presLayoutVars>
          <dgm:chPref val="3"/>
        </dgm:presLayoutVars>
      </dgm:prSet>
      <dgm:spPr/>
    </dgm:pt>
    <dgm:pt modelId="{FCBDEFF9-C2EC-4323-8D61-B66A010C864C}" type="pres">
      <dgm:prSet presAssocID="{A1203AA7-F828-457F-B8CC-94EFFEFEF470}" presName="hierChild3" presStyleCnt="0"/>
      <dgm:spPr/>
    </dgm:pt>
    <dgm:pt modelId="{3FC77DB2-5871-401D-95E9-93AC62B5A328}" type="pres">
      <dgm:prSet presAssocID="{88C09034-36B7-4B19-A377-82B63C949A7C}" presName="Name10" presStyleLbl="parChTrans1D2" presStyleIdx="1" presStyleCnt="2"/>
      <dgm:spPr/>
    </dgm:pt>
    <dgm:pt modelId="{B771A879-6120-43F5-B413-AB4CAD14B792}" type="pres">
      <dgm:prSet presAssocID="{032C8504-883F-4EB5-AFA9-93A407A9A341}" presName="hierRoot2" presStyleCnt="0"/>
      <dgm:spPr/>
    </dgm:pt>
    <dgm:pt modelId="{29798F2E-F8FB-4E56-8579-EFF7A2915D9D}" type="pres">
      <dgm:prSet presAssocID="{032C8504-883F-4EB5-AFA9-93A407A9A341}" presName="composite2" presStyleCnt="0"/>
      <dgm:spPr/>
    </dgm:pt>
    <dgm:pt modelId="{8B71D815-FE54-4D86-A1AA-D9253B44B60F}" type="pres">
      <dgm:prSet presAssocID="{032C8504-883F-4EB5-AFA9-93A407A9A341}" presName="background2" presStyleLbl="node2" presStyleIdx="1" presStyleCnt="2"/>
      <dgm:spPr/>
    </dgm:pt>
    <dgm:pt modelId="{AD98CCC5-ED5C-4E00-95A8-CEFCD3A50793}" type="pres">
      <dgm:prSet presAssocID="{032C8504-883F-4EB5-AFA9-93A407A9A341}" presName="text2" presStyleLbl="fgAcc2" presStyleIdx="1" presStyleCnt="2" custScaleX="121952">
        <dgm:presLayoutVars>
          <dgm:chPref val="3"/>
        </dgm:presLayoutVars>
      </dgm:prSet>
      <dgm:spPr/>
    </dgm:pt>
    <dgm:pt modelId="{86D377B0-9E84-4318-AFEF-7F9866513876}" type="pres">
      <dgm:prSet presAssocID="{032C8504-883F-4EB5-AFA9-93A407A9A341}" presName="hierChild3" presStyleCnt="0"/>
      <dgm:spPr/>
    </dgm:pt>
  </dgm:ptLst>
  <dgm:cxnLst>
    <dgm:cxn modelId="{AB84A70B-76DF-4974-90B8-407FF2833D57}" srcId="{32ACC3D5-FF5B-489C-8246-71D33B61E3F8}" destId="{6A41214E-2C0B-4AA4-871D-5FFBD75715D5}" srcOrd="0" destOrd="0" parTransId="{45ADECA4-57EB-40B5-BC96-581FA491E785}" sibTransId="{C9F9A96C-BA03-4E96-9BD2-0074F4899EDF}"/>
    <dgm:cxn modelId="{34D0FA18-9D49-44AD-B0E1-EBE91567E243}" type="presOf" srcId="{6A41214E-2C0B-4AA4-871D-5FFBD75715D5}" destId="{DD3B764A-3745-4CAC-95D9-C1EEEE63C343}" srcOrd="0" destOrd="0" presId="urn:microsoft.com/office/officeart/2005/8/layout/hierarchy1"/>
    <dgm:cxn modelId="{EBBC721C-63A8-400C-9004-731B32D7DD02}" type="presOf" srcId="{032C8504-883F-4EB5-AFA9-93A407A9A341}" destId="{AD98CCC5-ED5C-4E00-95A8-CEFCD3A50793}" srcOrd="0" destOrd="0" presId="urn:microsoft.com/office/officeart/2005/8/layout/hierarchy1"/>
    <dgm:cxn modelId="{1A276C20-2591-442A-AE3B-B628CC903AFF}" type="presOf" srcId="{32ACC3D5-FF5B-489C-8246-71D33B61E3F8}" destId="{FA3DE810-09C1-4E5A-8299-CD9CBBEF86AC}" srcOrd="0" destOrd="0" presId="urn:microsoft.com/office/officeart/2005/8/layout/hierarchy1"/>
    <dgm:cxn modelId="{5E46B632-6A66-47B3-8ECD-4E36AE8278CF}" type="presOf" srcId="{A1203AA7-F828-457F-B8CC-94EFFEFEF470}" destId="{1AB68438-C5D1-4C30-B4ED-74F3595BE6B5}" srcOrd="0" destOrd="0" presId="urn:microsoft.com/office/officeart/2005/8/layout/hierarchy1"/>
    <dgm:cxn modelId="{60688E6C-F1C8-44C8-A763-5254C4C53A82}" type="presOf" srcId="{88C09034-36B7-4B19-A377-82B63C949A7C}" destId="{3FC77DB2-5871-401D-95E9-93AC62B5A328}" srcOrd="0" destOrd="0" presId="urn:microsoft.com/office/officeart/2005/8/layout/hierarchy1"/>
    <dgm:cxn modelId="{0453A89B-C237-4079-8382-BEB0EDF5BCD3}" type="presOf" srcId="{26642DF4-D0CB-438A-A59B-BE4F7ACED0A1}" destId="{28782D78-B0F2-45C2-8959-CB7404A0F69A}" srcOrd="0" destOrd="0" presId="urn:microsoft.com/office/officeart/2005/8/layout/hierarchy1"/>
    <dgm:cxn modelId="{E74814D0-9B69-4951-963D-64DA0E5C5F78}" srcId="{6A41214E-2C0B-4AA4-871D-5FFBD75715D5}" destId="{A1203AA7-F828-457F-B8CC-94EFFEFEF470}" srcOrd="0" destOrd="0" parTransId="{26642DF4-D0CB-438A-A59B-BE4F7ACED0A1}" sibTransId="{597D6B57-9F14-43A7-90EC-3FE0DE7DC864}"/>
    <dgm:cxn modelId="{0EFB58E5-C535-4A0F-B2DE-0DF1FB74E819}" srcId="{6A41214E-2C0B-4AA4-871D-5FFBD75715D5}" destId="{032C8504-883F-4EB5-AFA9-93A407A9A341}" srcOrd="1" destOrd="0" parTransId="{88C09034-36B7-4B19-A377-82B63C949A7C}" sibTransId="{A288A0D1-A48C-4455-9AE7-583B065BEA3E}"/>
    <dgm:cxn modelId="{6907DF98-C4DD-4AAC-B428-CA712194283C}" type="presParOf" srcId="{FA3DE810-09C1-4E5A-8299-CD9CBBEF86AC}" destId="{743C69A0-C31E-4DFE-B524-A8DC86AF5BBB}" srcOrd="0" destOrd="0" presId="urn:microsoft.com/office/officeart/2005/8/layout/hierarchy1"/>
    <dgm:cxn modelId="{B0217F63-F318-4DC0-90EB-7640EADDE49C}" type="presParOf" srcId="{743C69A0-C31E-4DFE-B524-A8DC86AF5BBB}" destId="{806917E1-A99C-490B-BE5D-C6ECA47DAE5A}" srcOrd="0" destOrd="0" presId="urn:microsoft.com/office/officeart/2005/8/layout/hierarchy1"/>
    <dgm:cxn modelId="{B4F9A1FA-83B8-4735-B96D-90155467705E}" type="presParOf" srcId="{806917E1-A99C-490B-BE5D-C6ECA47DAE5A}" destId="{2287E322-A02E-45F6-9BB4-E4F05BED3302}" srcOrd="0" destOrd="0" presId="urn:microsoft.com/office/officeart/2005/8/layout/hierarchy1"/>
    <dgm:cxn modelId="{90299CF8-F79A-411C-832D-11B3EB58A1A9}" type="presParOf" srcId="{806917E1-A99C-490B-BE5D-C6ECA47DAE5A}" destId="{DD3B764A-3745-4CAC-95D9-C1EEEE63C343}" srcOrd="1" destOrd="0" presId="urn:microsoft.com/office/officeart/2005/8/layout/hierarchy1"/>
    <dgm:cxn modelId="{9674AA16-A94B-4243-A16E-B8D48D662281}" type="presParOf" srcId="{743C69A0-C31E-4DFE-B524-A8DC86AF5BBB}" destId="{F93DEC65-91AA-499C-ACF2-00B839A83B4D}" srcOrd="1" destOrd="0" presId="urn:microsoft.com/office/officeart/2005/8/layout/hierarchy1"/>
    <dgm:cxn modelId="{95AE8EC9-ECAC-4BE1-AC28-4F7C31992203}" type="presParOf" srcId="{F93DEC65-91AA-499C-ACF2-00B839A83B4D}" destId="{28782D78-B0F2-45C2-8959-CB7404A0F69A}" srcOrd="0" destOrd="0" presId="urn:microsoft.com/office/officeart/2005/8/layout/hierarchy1"/>
    <dgm:cxn modelId="{67F0CECF-EE06-496A-BCC2-290681498225}" type="presParOf" srcId="{F93DEC65-91AA-499C-ACF2-00B839A83B4D}" destId="{8BCEDFCD-9F5B-4879-BF63-B6EBF27F1C49}" srcOrd="1" destOrd="0" presId="urn:microsoft.com/office/officeart/2005/8/layout/hierarchy1"/>
    <dgm:cxn modelId="{1D5DEC68-6E3D-4B04-809D-0A03CC83126F}" type="presParOf" srcId="{8BCEDFCD-9F5B-4879-BF63-B6EBF27F1C49}" destId="{323C3CC5-6875-4DB8-BF6D-26ED298D7BB7}" srcOrd="0" destOrd="0" presId="urn:microsoft.com/office/officeart/2005/8/layout/hierarchy1"/>
    <dgm:cxn modelId="{8589B088-46A2-486D-91EB-2B829A0E9610}" type="presParOf" srcId="{323C3CC5-6875-4DB8-BF6D-26ED298D7BB7}" destId="{358A7D5C-B7B7-4801-B357-9653D07E672E}" srcOrd="0" destOrd="0" presId="urn:microsoft.com/office/officeart/2005/8/layout/hierarchy1"/>
    <dgm:cxn modelId="{E1F5B1B6-06DF-4D4E-A146-45114E2347D2}" type="presParOf" srcId="{323C3CC5-6875-4DB8-BF6D-26ED298D7BB7}" destId="{1AB68438-C5D1-4C30-B4ED-74F3595BE6B5}" srcOrd="1" destOrd="0" presId="urn:microsoft.com/office/officeart/2005/8/layout/hierarchy1"/>
    <dgm:cxn modelId="{BF1BD869-FC06-4DBA-A29D-DE353EAFEF37}" type="presParOf" srcId="{8BCEDFCD-9F5B-4879-BF63-B6EBF27F1C49}" destId="{FCBDEFF9-C2EC-4323-8D61-B66A010C864C}" srcOrd="1" destOrd="0" presId="urn:microsoft.com/office/officeart/2005/8/layout/hierarchy1"/>
    <dgm:cxn modelId="{D4F13792-6C59-4CF6-96A3-F6F4E598ED47}" type="presParOf" srcId="{F93DEC65-91AA-499C-ACF2-00B839A83B4D}" destId="{3FC77DB2-5871-401D-95E9-93AC62B5A328}" srcOrd="2" destOrd="0" presId="urn:microsoft.com/office/officeart/2005/8/layout/hierarchy1"/>
    <dgm:cxn modelId="{D40EE09E-F708-42FE-B2CF-33078818875F}" type="presParOf" srcId="{F93DEC65-91AA-499C-ACF2-00B839A83B4D}" destId="{B771A879-6120-43F5-B413-AB4CAD14B792}" srcOrd="3" destOrd="0" presId="urn:microsoft.com/office/officeart/2005/8/layout/hierarchy1"/>
    <dgm:cxn modelId="{E1229230-33DD-437B-B856-CA48F5F9136D}" type="presParOf" srcId="{B771A879-6120-43F5-B413-AB4CAD14B792}" destId="{29798F2E-F8FB-4E56-8579-EFF7A2915D9D}" srcOrd="0" destOrd="0" presId="urn:microsoft.com/office/officeart/2005/8/layout/hierarchy1"/>
    <dgm:cxn modelId="{91D3B2BB-E237-4B90-B95A-5E1C89740574}" type="presParOf" srcId="{29798F2E-F8FB-4E56-8579-EFF7A2915D9D}" destId="{8B71D815-FE54-4D86-A1AA-D9253B44B60F}" srcOrd="0" destOrd="0" presId="urn:microsoft.com/office/officeart/2005/8/layout/hierarchy1"/>
    <dgm:cxn modelId="{E14D2066-16A2-43AB-B7D8-DD500D7B142F}" type="presParOf" srcId="{29798F2E-F8FB-4E56-8579-EFF7A2915D9D}" destId="{AD98CCC5-ED5C-4E00-95A8-CEFCD3A50793}" srcOrd="1" destOrd="0" presId="urn:microsoft.com/office/officeart/2005/8/layout/hierarchy1"/>
    <dgm:cxn modelId="{B0BFA145-1006-40DE-8D80-4449B22A57C8}" type="presParOf" srcId="{B771A879-6120-43F5-B413-AB4CAD14B792}" destId="{86D377B0-9E84-4318-AFEF-7F98665138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3</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F387F-3A74-4148-ACC1-3694929ADB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3C4264-4B9E-4859-9243-FC12712BA507}">
      <dgm:prSet/>
      <dgm:spPr/>
      <dgm:t>
        <a:bodyPr/>
        <a:lstStyle/>
        <a:p>
          <a:pPr algn="ctr"/>
          <a:r>
            <a:rPr lang="fr-FR" b="1" i="0" baseline="0" dirty="0"/>
            <a:t>COMPOSANTES DU PROJET</a:t>
          </a:r>
          <a:endParaRPr lang="en-US" b="1" dirty="0"/>
        </a:p>
      </dgm:t>
    </dgm:pt>
    <dgm:pt modelId="{99F57B99-6BBA-49CC-AF64-6FB6DD3EDCA5}" type="parTrans" cxnId="{5CD42371-DB3A-4DAD-86E8-D65AF65CDC26}">
      <dgm:prSet/>
      <dgm:spPr/>
      <dgm:t>
        <a:bodyPr/>
        <a:lstStyle/>
        <a:p>
          <a:endParaRPr lang="en-US"/>
        </a:p>
      </dgm:t>
    </dgm:pt>
    <dgm:pt modelId="{D0B693E3-FFE4-45F8-BB9D-73FEF916C753}" type="sibTrans" cxnId="{5CD42371-DB3A-4DAD-86E8-D65AF65CDC26}">
      <dgm:prSet/>
      <dgm:spPr/>
      <dgm:t>
        <a:bodyPr/>
        <a:lstStyle/>
        <a:p>
          <a:endParaRPr lang="en-US"/>
        </a:p>
      </dgm:t>
    </dgm:pt>
    <dgm:pt modelId="{C89DAB4E-137A-429C-985E-52A2C4E61375}" type="pres">
      <dgm:prSet presAssocID="{DF7F387F-3A74-4148-ACC1-3694929ADBE8}" presName="linear" presStyleCnt="0">
        <dgm:presLayoutVars>
          <dgm:animLvl val="lvl"/>
          <dgm:resizeHandles val="exact"/>
        </dgm:presLayoutVars>
      </dgm:prSet>
      <dgm:spPr/>
    </dgm:pt>
    <dgm:pt modelId="{033137FE-FE57-4D14-BF98-83D375337281}" type="pres">
      <dgm:prSet presAssocID="{703C4264-4B9E-4859-9243-FC12712BA507}" presName="parentText" presStyleLbl="node1" presStyleIdx="0" presStyleCnt="1">
        <dgm:presLayoutVars>
          <dgm:chMax val="0"/>
          <dgm:bulletEnabled val="1"/>
        </dgm:presLayoutVars>
      </dgm:prSet>
      <dgm:spPr/>
    </dgm:pt>
  </dgm:ptLst>
  <dgm:cxnLst>
    <dgm:cxn modelId="{5CD42371-DB3A-4DAD-86E8-D65AF65CDC26}" srcId="{DF7F387F-3A74-4148-ACC1-3694929ADBE8}" destId="{703C4264-4B9E-4859-9243-FC12712BA507}" srcOrd="0" destOrd="0" parTransId="{99F57B99-6BBA-49CC-AF64-6FB6DD3EDCA5}" sibTransId="{D0B693E3-FFE4-45F8-BB9D-73FEF916C753}"/>
    <dgm:cxn modelId="{70D82F85-E716-419E-B6FA-76D887ABDB15}" type="presOf" srcId="{DF7F387F-3A74-4148-ACC1-3694929ADBE8}" destId="{C89DAB4E-137A-429C-985E-52A2C4E61375}" srcOrd="0" destOrd="0" presId="urn:microsoft.com/office/officeart/2005/8/layout/vList2"/>
    <dgm:cxn modelId="{E0184991-13DE-4B40-9A9D-361333207C14}" type="presOf" srcId="{703C4264-4B9E-4859-9243-FC12712BA507}" destId="{033137FE-FE57-4D14-BF98-83D375337281}" srcOrd="0" destOrd="0" presId="urn:microsoft.com/office/officeart/2005/8/layout/vList2"/>
    <dgm:cxn modelId="{1840ED6B-89D5-4EAB-8C1F-34A3E48CCAE5}" type="presParOf" srcId="{C89DAB4E-137A-429C-985E-52A2C4E61375}" destId="{033137FE-FE57-4D14-BF98-83D3753372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3 : </a:t>
          </a:r>
          <a:r>
            <a:rPr lang="fr-FR" sz="2400" b="1" dirty="0"/>
            <a:t>Renforcement des capacités institutionnelles </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3.1:</a:t>
          </a:r>
        </a:p>
        <a:p>
          <a:endParaRPr lang="fr-BE" sz="2000" b="1" i="0" u="sng" kern="1200" noProof="0" dirty="0">
            <a:solidFill>
              <a:schemeClr val="bg2">
                <a:lumMod val="75000"/>
              </a:schemeClr>
            </a:solidFill>
          </a:endParaRPr>
        </a:p>
        <a:p>
          <a:r>
            <a:rPr lang="fr-FR" sz="2400" b="1" kern="1200" dirty="0"/>
            <a:t>Renforcement du système public de statistiques agricoles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(US$ 5.2 million)</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FR" sz="2400" kern="1200" dirty="0"/>
            <a:t>Renforcer le système public de statistiques agricoles</a:t>
          </a:r>
          <a:endParaRPr lang="fr-BE" sz="2400" kern="1200" noProof="0" dirty="0">
            <a:solidFill>
              <a:prstClr val="white"/>
            </a:solidFill>
            <a:latin typeface="Calibri" panose="020F0502020204030204" pitchFamily="34" charset="0"/>
            <a:ea typeface="+mn-ea"/>
            <a:cs typeface="+mn-cs"/>
          </a:endParaRP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798B0BF5-3AE3-4DED-899B-0372FEA13416}">
      <dgm:prSet custT="1"/>
      <dgm:spPr/>
      <dgm:t>
        <a:bodyPr/>
        <a:lstStyle/>
        <a:p>
          <a:r>
            <a:rPr lang="fr-FR" sz="2400" kern="1200" dirty="0"/>
            <a:t>Financer les services de consultants, les coûts d'exploitation (le recrutement d’enquêteurs, etc.), et l’équipement nécessaire pour : </a:t>
          </a:r>
          <a:endParaRPr lang="fr-CM" sz="2400" kern="1200" noProof="0" dirty="0">
            <a:solidFill>
              <a:prstClr val="white"/>
            </a:solidFill>
            <a:latin typeface="Calibri" panose="020F0502020204030204" pitchFamily="34" charset="0"/>
            <a:ea typeface="+mn-ea"/>
            <a:cs typeface="+mn-cs"/>
          </a:endParaRPr>
        </a:p>
      </dgm:t>
    </dgm:pt>
    <dgm:pt modelId="{EF854675-F7A5-4A52-834E-99224D18BBD9}" type="parTrans" cxnId="{C78AC9BE-52C7-46C6-949D-C3AFAC1AF4F9}">
      <dgm:prSet/>
      <dgm:spPr/>
      <dgm:t>
        <a:bodyPr/>
        <a:lstStyle/>
        <a:p>
          <a:endParaRPr lang="en-US"/>
        </a:p>
      </dgm:t>
    </dgm:pt>
    <dgm:pt modelId="{91859DFF-1B2F-41F3-B651-B9B0E83E462D}" type="sibTrans" cxnId="{C78AC9BE-52C7-46C6-949D-C3AFAC1AF4F9}">
      <dgm:prSet/>
      <dgm:spPr/>
      <dgm:t>
        <a:bodyPr/>
        <a:lstStyle/>
        <a:p>
          <a:endParaRPr lang="en-US"/>
        </a:p>
      </dgm:t>
    </dgm:pt>
    <dgm:pt modelId="{21BFE616-7F2C-4E89-8332-DA94A586D22E}">
      <dgm:prSet custT="1"/>
      <dgm:spPr/>
      <dgm:t>
        <a:bodyPr/>
        <a:lstStyle/>
        <a:p>
          <a:r>
            <a:rPr lang="fr-FR" sz="2400" kern="1200" dirty="0"/>
            <a:t>Elaborer et tester la méthodologie ; </a:t>
          </a:r>
          <a:endParaRPr lang="fr-CM" sz="2400" kern="1200" noProof="0" dirty="0">
            <a:solidFill>
              <a:prstClr val="white"/>
            </a:solidFill>
            <a:latin typeface="Calibri" panose="020F0502020204030204" pitchFamily="34" charset="0"/>
            <a:ea typeface="+mn-ea"/>
            <a:cs typeface="+mn-cs"/>
          </a:endParaRPr>
        </a:p>
      </dgm:t>
    </dgm:pt>
    <dgm:pt modelId="{F64895FE-FCE8-41CB-BBBA-85B6862DAFE4}" type="parTrans" cxnId="{ABDA7E93-C88B-4D24-B0D1-B967DA9EB251}">
      <dgm:prSet/>
      <dgm:spPr/>
      <dgm:t>
        <a:bodyPr/>
        <a:lstStyle/>
        <a:p>
          <a:endParaRPr lang="fr-GN"/>
        </a:p>
      </dgm:t>
    </dgm:pt>
    <dgm:pt modelId="{E6443744-D679-4CCB-A671-CBFFEAA519EF}" type="sibTrans" cxnId="{ABDA7E93-C88B-4D24-B0D1-B967DA9EB251}">
      <dgm:prSet/>
      <dgm:spPr/>
      <dgm:t>
        <a:bodyPr/>
        <a:lstStyle/>
        <a:p>
          <a:endParaRPr lang="fr-GN"/>
        </a:p>
      </dgm:t>
    </dgm:pt>
    <dgm:pt modelId="{D7F4DD7F-B51E-4A7D-A761-FD48E2F384A0}">
      <dgm:prSet custT="1"/>
      <dgm:spPr/>
      <dgm:t>
        <a:bodyPr/>
        <a:lstStyle/>
        <a:p>
          <a:r>
            <a:rPr lang="fr-FR" sz="2400" kern="1200" dirty="0"/>
            <a:t>Réaliser la collecte, la saisie, le traitement et l’analyse des données ; et</a:t>
          </a:r>
          <a:endParaRPr lang="fr-CM" sz="2400" kern="1200" noProof="0" dirty="0">
            <a:solidFill>
              <a:prstClr val="white"/>
            </a:solidFill>
            <a:latin typeface="Calibri" panose="020F0502020204030204" pitchFamily="34" charset="0"/>
            <a:ea typeface="+mn-ea"/>
            <a:cs typeface="+mn-cs"/>
          </a:endParaRPr>
        </a:p>
      </dgm:t>
    </dgm:pt>
    <dgm:pt modelId="{347B4CBD-B65F-4E30-9CBC-CCC7644CD62D}" type="parTrans" cxnId="{3B27477B-382C-484C-B0F7-DD83358B7445}">
      <dgm:prSet/>
      <dgm:spPr/>
      <dgm:t>
        <a:bodyPr/>
        <a:lstStyle/>
        <a:p>
          <a:endParaRPr lang="fr-GN"/>
        </a:p>
      </dgm:t>
    </dgm:pt>
    <dgm:pt modelId="{5CABF87E-AAED-409E-81E3-19D4615B5A1D}" type="sibTrans" cxnId="{3B27477B-382C-484C-B0F7-DD83358B7445}">
      <dgm:prSet/>
      <dgm:spPr/>
      <dgm:t>
        <a:bodyPr/>
        <a:lstStyle/>
        <a:p>
          <a:endParaRPr lang="fr-GN"/>
        </a:p>
      </dgm:t>
    </dgm:pt>
    <dgm:pt modelId="{3F9900C6-5428-49AA-AF97-7A45A4F01045}">
      <dgm:prSet custT="1"/>
      <dgm:spPr/>
      <dgm:t>
        <a:bodyPr/>
        <a:lstStyle/>
        <a:p>
          <a:r>
            <a:rPr lang="fr-FR" sz="2400" kern="1200" dirty="0"/>
            <a:t>Assurer la préparation et la diffusion de rapports</a:t>
          </a:r>
          <a:endParaRPr lang="fr-CM" sz="2400" kern="1200" noProof="0" dirty="0">
            <a:solidFill>
              <a:prstClr val="white"/>
            </a:solidFill>
            <a:latin typeface="Calibri" panose="020F0502020204030204" pitchFamily="34" charset="0"/>
            <a:ea typeface="+mn-ea"/>
            <a:cs typeface="+mn-cs"/>
          </a:endParaRPr>
        </a:p>
      </dgm:t>
    </dgm:pt>
    <dgm:pt modelId="{B092FC2F-93CB-4C1E-8E44-B462A87826FE}" type="parTrans" cxnId="{96D4D9D0-2F19-481E-AB24-3323A29B929C}">
      <dgm:prSet/>
      <dgm:spPr/>
      <dgm:t>
        <a:bodyPr/>
        <a:lstStyle/>
        <a:p>
          <a:endParaRPr lang="fr-GN"/>
        </a:p>
      </dgm:t>
    </dgm:pt>
    <dgm:pt modelId="{58EF2AC3-5558-411B-8790-1656349D0B8E}" type="sibTrans" cxnId="{96D4D9D0-2F19-481E-AB24-3323A29B929C}">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3C2CAB59-8785-43B6-B868-6D325C6C9CE2}" type="presOf" srcId="{798B0BF5-3AE3-4DED-899B-0372FEA13416}" destId="{C0D064B2-A3B3-4E19-A3DE-5ECFE3508A13}" srcOrd="0" destOrd="1" presId="urn:diagrams.loki3.com/BracketList"/>
    <dgm:cxn modelId="{3B27477B-382C-484C-B0F7-DD83358B7445}" srcId="{798B0BF5-3AE3-4DED-899B-0372FEA13416}" destId="{D7F4DD7F-B51E-4A7D-A761-FD48E2F384A0}" srcOrd="1" destOrd="0" parTransId="{347B4CBD-B65F-4E30-9CBC-CCC7644CD62D}" sibTransId="{5CABF87E-AAED-409E-81E3-19D4615B5A1D}"/>
    <dgm:cxn modelId="{60E59289-AC62-436F-8049-2ADDDD72131D}" type="presOf" srcId="{32ACC3D5-FF5B-489C-8246-71D33B61E3F8}" destId="{257C1050-C622-4EB9-AFBB-3F7A855CEDB5}" srcOrd="0" destOrd="0" presId="urn:diagrams.loki3.com/BracketList"/>
    <dgm:cxn modelId="{ABDA7E93-C88B-4D24-B0D1-B967DA9EB251}" srcId="{798B0BF5-3AE3-4DED-899B-0372FEA13416}" destId="{21BFE616-7F2C-4E89-8332-DA94A586D22E}" srcOrd="0" destOrd="0" parTransId="{F64895FE-FCE8-41CB-BBBA-85B6862DAFE4}" sibTransId="{E6443744-D679-4CCB-A671-CBFFEAA519EF}"/>
    <dgm:cxn modelId="{58B45CB1-0982-4EB0-955E-420EC23A7DAA}" type="presOf" srcId="{A1203AA7-F828-457F-B8CC-94EFFEFEF470}" destId="{C0D064B2-A3B3-4E19-A3DE-5ECFE3508A13}" srcOrd="0" destOrd="0" presId="urn:diagrams.loki3.com/BracketList"/>
    <dgm:cxn modelId="{9FD8B3BE-7E62-4379-A87B-C1700F2C34B7}" type="presOf" srcId="{21BFE616-7F2C-4E89-8332-DA94A586D22E}" destId="{C0D064B2-A3B3-4E19-A3DE-5ECFE3508A13}" srcOrd="0" destOrd="2" presId="urn:diagrams.loki3.com/BracketList"/>
    <dgm:cxn modelId="{C78AC9BE-52C7-46C6-949D-C3AFAC1AF4F9}" srcId="{6A41214E-2C0B-4AA4-871D-5FFBD75715D5}" destId="{798B0BF5-3AE3-4DED-899B-0372FEA13416}" srcOrd="1" destOrd="0" parTransId="{EF854675-F7A5-4A52-834E-99224D18BBD9}" sibTransId="{91859DFF-1B2F-41F3-B651-B9B0E83E462D}"/>
    <dgm:cxn modelId="{C66242CB-ECB9-4883-828A-0904DB457247}" type="presOf" srcId="{6A41214E-2C0B-4AA4-871D-5FFBD75715D5}" destId="{F11B1136-CF9D-48E1-A378-432B26A3FF25}" srcOrd="0" destOrd="0" presId="urn:diagrams.loki3.com/BracketList"/>
    <dgm:cxn modelId="{4F812FCD-8DE6-40C7-A985-8EF39362DD1D}" type="presOf" srcId="{3F9900C6-5428-49AA-AF97-7A45A4F01045}" destId="{C0D064B2-A3B3-4E19-A3DE-5ECFE3508A13}" srcOrd="0" destOrd="4" presId="urn:diagrams.loki3.com/BracketList"/>
    <dgm:cxn modelId="{E74814D0-9B69-4951-963D-64DA0E5C5F78}" srcId="{6A41214E-2C0B-4AA4-871D-5FFBD75715D5}" destId="{A1203AA7-F828-457F-B8CC-94EFFEFEF470}" srcOrd="0" destOrd="0" parTransId="{26642DF4-D0CB-438A-A59B-BE4F7ACED0A1}" sibTransId="{597D6B57-9F14-43A7-90EC-3FE0DE7DC864}"/>
    <dgm:cxn modelId="{96D4D9D0-2F19-481E-AB24-3323A29B929C}" srcId="{798B0BF5-3AE3-4DED-899B-0372FEA13416}" destId="{3F9900C6-5428-49AA-AF97-7A45A4F01045}" srcOrd="2" destOrd="0" parTransId="{B092FC2F-93CB-4C1E-8E44-B462A87826FE}" sibTransId="{58EF2AC3-5558-411B-8790-1656349D0B8E}"/>
    <dgm:cxn modelId="{CE0F25D5-2F6C-41D7-8A53-253B8B30C8B5}" type="presOf" srcId="{D7F4DD7F-B51E-4A7D-A761-FD48E2F384A0}" destId="{C0D064B2-A3B3-4E19-A3DE-5ECFE3508A13}" srcOrd="0" destOrd="3" presId="urn:diagrams.loki3.com/BracketList"/>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3 : </a:t>
          </a:r>
          <a:r>
            <a:rPr lang="fr-FR" sz="2400" b="1" dirty="0"/>
            <a:t>Renforcement des capacités institutionnelles </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3.2:</a:t>
          </a:r>
        </a:p>
        <a:p>
          <a:endParaRPr lang="fr-BE" sz="2000" b="1" i="0" u="sng" kern="1200" noProof="0" dirty="0">
            <a:solidFill>
              <a:schemeClr val="bg2">
                <a:lumMod val="75000"/>
              </a:schemeClr>
            </a:solidFill>
          </a:endParaRPr>
        </a:p>
        <a:p>
          <a:r>
            <a:rPr lang="fr-FR" sz="2400" b="1" kern="1200" dirty="0"/>
            <a:t>Intervention en cas d'urgence éventuelle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(US$ 0 million)</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BE" sz="2400" kern="1200" noProof="0" dirty="0">
              <a:solidFill>
                <a:prstClr val="white"/>
              </a:solidFill>
              <a:latin typeface="Calibri" panose="020F0502020204030204" pitchFamily="34" charset="0"/>
              <a:ea typeface="+mn-ea"/>
              <a:cs typeface="+mn-cs"/>
            </a:rPr>
            <a:t>Cette SC </a:t>
          </a:r>
          <a:r>
            <a:rPr lang="fr-FR" sz="2400" kern="1200" dirty="0"/>
            <a:t>avec une provision de zéro dollar, est conçue pour créer un mécanisme de financement dans le cadre du projet pour les demandes d'urgence découlant de catastrophes naturelles et d'autres chocs.</a:t>
          </a:r>
          <a:endParaRPr lang="fr-BE" sz="2400" kern="1200" noProof="0" dirty="0">
            <a:solidFill>
              <a:prstClr val="white"/>
            </a:solidFill>
            <a:latin typeface="Calibri" panose="020F0502020204030204" pitchFamily="34" charset="0"/>
            <a:ea typeface="+mn-ea"/>
            <a:cs typeface="+mn-cs"/>
          </a:endParaRP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9DBE5BDA-F209-48ED-8676-E4E5BCB82DFD}">
      <dgm:prSet custT="1"/>
      <dgm:spPr/>
      <dgm:t>
        <a:bodyPr/>
        <a:lstStyle/>
        <a:p>
          <a:r>
            <a:rPr lang="fr-FR" sz="2400" kern="1200" dirty="0"/>
            <a:t>Un Manuel d’exploitation de la sous-composante est en cours de préparation et sera validé avant tout décaissement au titre de la SC</a:t>
          </a:r>
          <a:endParaRPr lang="fr-BE" sz="2400" kern="1200" noProof="0" dirty="0">
            <a:solidFill>
              <a:prstClr val="white"/>
            </a:solidFill>
            <a:latin typeface="Calibri" panose="020F0502020204030204" pitchFamily="34" charset="0"/>
            <a:ea typeface="+mn-ea"/>
            <a:cs typeface="+mn-cs"/>
          </a:endParaRPr>
        </a:p>
      </dgm:t>
    </dgm:pt>
    <dgm:pt modelId="{E054A42F-C3F5-4FC2-AE5B-38EEAF9DA3B7}" type="parTrans" cxnId="{3E0448A8-2D26-406D-9F3D-15840A702243}">
      <dgm:prSet/>
      <dgm:spPr/>
      <dgm:t>
        <a:bodyPr/>
        <a:lstStyle/>
        <a:p>
          <a:endParaRPr lang="fr-GN"/>
        </a:p>
      </dgm:t>
    </dgm:pt>
    <dgm:pt modelId="{74255569-34CA-45C9-A478-06D48A9952E3}" type="sibTrans" cxnId="{3E0448A8-2D26-406D-9F3D-15840A702243}">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F8BA9D58-4CDC-473B-BEB6-EA6D428191A1}" type="presOf" srcId="{9DBE5BDA-F209-48ED-8676-E4E5BCB82DFD}" destId="{C0D064B2-A3B3-4E19-A3DE-5ECFE3508A13}" srcOrd="0" destOrd="1" presId="urn:diagrams.loki3.com/BracketList"/>
    <dgm:cxn modelId="{60E59289-AC62-436F-8049-2ADDDD72131D}" type="presOf" srcId="{32ACC3D5-FF5B-489C-8246-71D33B61E3F8}" destId="{257C1050-C622-4EB9-AFBB-3F7A855CEDB5}" srcOrd="0" destOrd="0" presId="urn:diagrams.loki3.com/BracketList"/>
    <dgm:cxn modelId="{3E0448A8-2D26-406D-9F3D-15840A702243}" srcId="{6A41214E-2C0B-4AA4-871D-5FFBD75715D5}" destId="{9DBE5BDA-F209-48ED-8676-E4E5BCB82DFD}" srcOrd="1" destOrd="0" parTransId="{E054A42F-C3F5-4FC2-AE5B-38EEAF9DA3B7}" sibTransId="{74255569-34CA-45C9-A478-06D48A9952E3}"/>
    <dgm:cxn modelId="{58B45CB1-0982-4EB0-955E-420EC23A7DAA}" type="presOf" srcId="{A1203AA7-F828-457F-B8CC-94EFFEFEF470}" destId="{C0D064B2-A3B3-4E19-A3DE-5ECFE3508A13}" srcOrd="0" destOrd="0" presId="urn:diagrams.loki3.com/BracketList"/>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4</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Composante 4 :</a:t>
          </a:r>
        </a:p>
        <a:p>
          <a:endParaRPr lang="fr-BE" sz="2000" b="1" i="0" u="sng" kern="1200" noProof="0" dirty="0">
            <a:solidFill>
              <a:schemeClr val="bg2">
                <a:lumMod val="75000"/>
              </a:schemeClr>
            </a:solidFill>
          </a:endParaRPr>
        </a:p>
        <a:p>
          <a:r>
            <a:rPr lang="fr-FR" sz="2400" b="1" kern="1200" dirty="0"/>
            <a:t>Coordination et mise en œuvre du projet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(US$ 4.33 million)</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FR" sz="2200" kern="1200" dirty="0"/>
            <a:t>Financement les dépenses engagées dans la mise en œuvre du projet à travers l’UCP, des agences d’exécution et divers prestataires de services; </a:t>
          </a:r>
          <a:endParaRPr lang="fr-BE" sz="2200" kern="1200" noProof="0" dirty="0">
            <a:solidFill>
              <a:prstClr val="white"/>
            </a:solidFill>
            <a:latin typeface="Calibri" panose="020F0502020204030204" pitchFamily="34" charset="0"/>
            <a:ea typeface="+mn-ea"/>
            <a:cs typeface="+mn-cs"/>
          </a:endParaRP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DE11E846-336E-4023-A6FF-28B61999CE44}">
      <dgm:prSet custT="1"/>
      <dgm:spPr/>
      <dgm:t>
        <a:bodyPr/>
        <a:lstStyle/>
        <a:p>
          <a:r>
            <a:rPr lang="fr-FR" sz="2200" kern="1200" dirty="0"/>
            <a:t>Le renforcement de capacités de mise en œuvre de l’UCP à travers des assistances techniques, d’audits et les formations</a:t>
          </a:r>
          <a:endParaRPr lang="fr-BE" sz="2200" kern="1200" noProof="0" dirty="0">
            <a:solidFill>
              <a:prstClr val="white"/>
            </a:solidFill>
            <a:latin typeface="Calibri" panose="020F0502020204030204" pitchFamily="34" charset="0"/>
            <a:ea typeface="+mn-ea"/>
            <a:cs typeface="+mn-cs"/>
          </a:endParaRPr>
        </a:p>
      </dgm:t>
    </dgm:pt>
    <dgm:pt modelId="{709BFBC2-2A9D-409A-BC19-E483D98A6639}" type="parTrans" cxnId="{B5A5D55C-C6BE-4729-A1D0-25C587B91699}">
      <dgm:prSet/>
      <dgm:spPr/>
      <dgm:t>
        <a:bodyPr/>
        <a:lstStyle/>
        <a:p>
          <a:endParaRPr lang="fr-GN"/>
        </a:p>
      </dgm:t>
    </dgm:pt>
    <dgm:pt modelId="{43A13624-90A9-4AB1-9220-242A1BD25EB1}" type="sibTrans" cxnId="{B5A5D55C-C6BE-4729-A1D0-25C587B91699}">
      <dgm:prSet/>
      <dgm:spPr/>
      <dgm:t>
        <a:bodyPr/>
        <a:lstStyle/>
        <a:p>
          <a:endParaRPr lang="fr-GN"/>
        </a:p>
      </dgm:t>
    </dgm:pt>
    <dgm:pt modelId="{FD4662E5-AF20-4B07-B106-23CDA39DD6BF}">
      <dgm:prSet custT="1"/>
      <dgm:spPr/>
      <dgm:t>
        <a:bodyPr/>
        <a:lstStyle/>
        <a:p>
          <a:r>
            <a:rPr lang="fr-FR" sz="2200" kern="1200" dirty="0"/>
            <a:t>La communication, la production et le partage des connaissances, et les activités de sensibilisation; </a:t>
          </a:r>
          <a:endParaRPr lang="fr-BE" sz="2200" kern="1200" noProof="0" dirty="0">
            <a:solidFill>
              <a:prstClr val="white"/>
            </a:solidFill>
            <a:latin typeface="Calibri" panose="020F0502020204030204" pitchFamily="34" charset="0"/>
            <a:ea typeface="+mn-ea"/>
            <a:cs typeface="+mn-cs"/>
          </a:endParaRPr>
        </a:p>
      </dgm:t>
    </dgm:pt>
    <dgm:pt modelId="{4D4330FF-42D2-4660-8595-DAC772D216E0}" type="parTrans" cxnId="{4DBA044D-7EDE-4471-977F-AFC2D6C1383A}">
      <dgm:prSet/>
      <dgm:spPr/>
      <dgm:t>
        <a:bodyPr/>
        <a:lstStyle/>
        <a:p>
          <a:endParaRPr lang="fr-GN"/>
        </a:p>
      </dgm:t>
    </dgm:pt>
    <dgm:pt modelId="{8103A376-8BBD-4862-9BA8-2ECAD5A9054F}" type="sibTrans" cxnId="{4DBA044D-7EDE-4471-977F-AFC2D6C1383A}">
      <dgm:prSet/>
      <dgm:spPr/>
      <dgm:t>
        <a:bodyPr/>
        <a:lstStyle/>
        <a:p>
          <a:endParaRPr lang="fr-GN"/>
        </a:p>
      </dgm:t>
    </dgm:pt>
    <dgm:pt modelId="{2C4AD21B-7BC1-432A-AD96-A15A10ACF475}">
      <dgm:prSet custT="1"/>
      <dgm:spPr/>
      <dgm:t>
        <a:bodyPr/>
        <a:lstStyle/>
        <a:p>
          <a:r>
            <a:rPr lang="fr-FR" sz="2200" kern="1200" dirty="0"/>
            <a:t>Le suivi et l’évaluation des résultats et des impacts du projet; </a:t>
          </a:r>
          <a:endParaRPr lang="fr-BE" sz="2200" kern="1200" noProof="0" dirty="0">
            <a:solidFill>
              <a:prstClr val="white"/>
            </a:solidFill>
            <a:latin typeface="Calibri" panose="020F0502020204030204" pitchFamily="34" charset="0"/>
            <a:ea typeface="+mn-ea"/>
            <a:cs typeface="+mn-cs"/>
          </a:endParaRPr>
        </a:p>
      </dgm:t>
    </dgm:pt>
    <dgm:pt modelId="{48A16476-1BE3-45E7-A600-91F246D56F36}" type="parTrans" cxnId="{6DFB9684-6F8B-471D-B742-C6A551E62F41}">
      <dgm:prSet/>
      <dgm:spPr/>
      <dgm:t>
        <a:bodyPr/>
        <a:lstStyle/>
        <a:p>
          <a:endParaRPr lang="fr-GN"/>
        </a:p>
      </dgm:t>
    </dgm:pt>
    <dgm:pt modelId="{E660069B-6FC3-4DBE-9A29-0568FC257233}" type="sibTrans" cxnId="{6DFB9684-6F8B-471D-B742-C6A551E62F41}">
      <dgm:prSet/>
      <dgm:spPr/>
      <dgm:t>
        <a:bodyPr/>
        <a:lstStyle/>
        <a:p>
          <a:endParaRPr lang="fr-GN"/>
        </a:p>
      </dgm:t>
    </dgm:pt>
    <dgm:pt modelId="{364FE51A-601C-4318-A50D-BF127DF588D4}">
      <dgm:prSet custT="1"/>
      <dgm:spPr/>
      <dgm:t>
        <a:bodyPr/>
        <a:lstStyle/>
        <a:p>
          <a:r>
            <a:rPr lang="fr-FR" sz="2200" kern="1200" dirty="0"/>
            <a:t>L’engagement citoyen, les politiques de sauvegarde sociale et environnementale; et</a:t>
          </a:r>
          <a:endParaRPr lang="fr-BE" sz="2200" kern="1200" noProof="0" dirty="0">
            <a:solidFill>
              <a:prstClr val="white"/>
            </a:solidFill>
            <a:latin typeface="Calibri" panose="020F0502020204030204" pitchFamily="34" charset="0"/>
            <a:ea typeface="+mn-ea"/>
            <a:cs typeface="+mn-cs"/>
          </a:endParaRPr>
        </a:p>
      </dgm:t>
    </dgm:pt>
    <dgm:pt modelId="{16C3AEC6-8469-4D48-AE5F-CA2E0E0C6682}" type="parTrans" cxnId="{CC864766-A3C0-430A-B787-308FA7E6EC41}">
      <dgm:prSet/>
      <dgm:spPr/>
      <dgm:t>
        <a:bodyPr/>
        <a:lstStyle/>
        <a:p>
          <a:endParaRPr lang="fr-GN"/>
        </a:p>
      </dgm:t>
    </dgm:pt>
    <dgm:pt modelId="{BAA55FC4-111B-49F4-97B1-B86BC50CCC4D}" type="sibTrans" cxnId="{CC864766-A3C0-430A-B787-308FA7E6EC41}">
      <dgm:prSet/>
      <dgm:spPr/>
      <dgm:t>
        <a:bodyPr/>
        <a:lstStyle/>
        <a:p>
          <a:endParaRPr lang="fr-GN"/>
        </a:p>
      </dgm:t>
    </dgm:pt>
    <dgm:pt modelId="{D0728EF8-B0C3-434D-BCCE-9EA8C21C2718}">
      <dgm:prSet custT="1"/>
      <dgm:spPr/>
      <dgm:t>
        <a:bodyPr/>
        <a:lstStyle/>
        <a:p>
          <a:r>
            <a:rPr lang="fr-FR" sz="2200" kern="1200" dirty="0"/>
            <a:t>Le renforcement institutionnel pour assurer la pérennité des résultats du projet. Cette composante sera mise en œuvre par l’UCP</a:t>
          </a:r>
          <a:endParaRPr lang="fr-BE" sz="2200" kern="1200" noProof="0" dirty="0">
            <a:solidFill>
              <a:prstClr val="white"/>
            </a:solidFill>
            <a:latin typeface="Calibri" panose="020F0502020204030204" pitchFamily="34" charset="0"/>
            <a:ea typeface="+mn-ea"/>
            <a:cs typeface="+mn-cs"/>
          </a:endParaRPr>
        </a:p>
      </dgm:t>
    </dgm:pt>
    <dgm:pt modelId="{D418FA9A-63F2-4707-91EF-F5CB19669A31}" type="parTrans" cxnId="{427F17DB-EF22-49CE-B7FD-0645EA250048}">
      <dgm:prSet/>
      <dgm:spPr/>
      <dgm:t>
        <a:bodyPr/>
        <a:lstStyle/>
        <a:p>
          <a:endParaRPr lang="fr-GN"/>
        </a:p>
      </dgm:t>
    </dgm:pt>
    <dgm:pt modelId="{16E9FA80-7A9F-4993-8141-B645CBFA8197}" type="sibTrans" cxnId="{427F17DB-EF22-49CE-B7FD-0645EA250048}">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custScaleX="119953">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B5A5D55C-C6BE-4729-A1D0-25C587B91699}" srcId="{6A41214E-2C0B-4AA4-871D-5FFBD75715D5}" destId="{DE11E846-336E-4023-A6FF-28B61999CE44}" srcOrd="1" destOrd="0" parTransId="{709BFBC2-2A9D-409A-BC19-E483D98A6639}" sibTransId="{43A13624-90A9-4AB1-9220-242A1BD25EB1}"/>
    <dgm:cxn modelId="{CC864766-A3C0-430A-B787-308FA7E6EC41}" srcId="{6A41214E-2C0B-4AA4-871D-5FFBD75715D5}" destId="{364FE51A-601C-4318-A50D-BF127DF588D4}" srcOrd="4" destOrd="0" parTransId="{16C3AEC6-8469-4D48-AE5F-CA2E0E0C6682}" sibTransId="{BAA55FC4-111B-49F4-97B1-B86BC50CCC4D}"/>
    <dgm:cxn modelId="{4DBA044D-7EDE-4471-977F-AFC2D6C1383A}" srcId="{6A41214E-2C0B-4AA4-871D-5FFBD75715D5}" destId="{FD4662E5-AF20-4B07-B106-23CDA39DD6BF}" srcOrd="2" destOrd="0" parTransId="{4D4330FF-42D2-4660-8595-DAC772D216E0}" sibTransId="{8103A376-8BBD-4862-9BA8-2ECAD5A9054F}"/>
    <dgm:cxn modelId="{0FC06471-56BB-4A0C-8E38-05A65C4832BD}" type="presOf" srcId="{D0728EF8-B0C3-434D-BCCE-9EA8C21C2718}" destId="{C0D064B2-A3B3-4E19-A3DE-5ECFE3508A13}" srcOrd="0" destOrd="5" presId="urn:diagrams.loki3.com/BracketList"/>
    <dgm:cxn modelId="{A1209176-9143-41EF-9833-2F82C3062DCF}" type="presOf" srcId="{364FE51A-601C-4318-A50D-BF127DF588D4}" destId="{C0D064B2-A3B3-4E19-A3DE-5ECFE3508A13}" srcOrd="0" destOrd="4" presId="urn:diagrams.loki3.com/BracketList"/>
    <dgm:cxn modelId="{6DFB9684-6F8B-471D-B742-C6A551E62F41}" srcId="{6A41214E-2C0B-4AA4-871D-5FFBD75715D5}" destId="{2C4AD21B-7BC1-432A-AD96-A15A10ACF475}" srcOrd="3" destOrd="0" parTransId="{48A16476-1BE3-45E7-A600-91F246D56F36}" sibTransId="{E660069B-6FC3-4DBE-9A29-0568FC257233}"/>
    <dgm:cxn modelId="{60E59289-AC62-436F-8049-2ADDDD72131D}" type="presOf" srcId="{32ACC3D5-FF5B-489C-8246-71D33B61E3F8}" destId="{257C1050-C622-4EB9-AFBB-3F7A855CEDB5}" srcOrd="0" destOrd="0" presId="urn:diagrams.loki3.com/BracketList"/>
    <dgm:cxn modelId="{58B45CB1-0982-4EB0-955E-420EC23A7DAA}" type="presOf" srcId="{A1203AA7-F828-457F-B8CC-94EFFEFEF470}" destId="{C0D064B2-A3B3-4E19-A3DE-5ECFE3508A13}" srcOrd="0" destOrd="0" presId="urn:diagrams.loki3.com/BracketList"/>
    <dgm:cxn modelId="{6B3375C9-7D7C-4FEA-BEA5-8CB3B4E64BA3}" type="presOf" srcId="{FD4662E5-AF20-4B07-B106-23CDA39DD6BF}" destId="{C0D064B2-A3B3-4E19-A3DE-5ECFE3508A13}" srcOrd="0" destOrd="2" presId="urn:diagrams.loki3.com/BracketList"/>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427F17DB-EF22-49CE-B7FD-0645EA250048}" srcId="{6A41214E-2C0B-4AA4-871D-5FFBD75715D5}" destId="{D0728EF8-B0C3-434D-BCCE-9EA8C21C2718}" srcOrd="5" destOrd="0" parTransId="{D418FA9A-63F2-4707-91EF-F5CB19669A31}" sibTransId="{16E9FA80-7A9F-4993-8141-B645CBFA8197}"/>
    <dgm:cxn modelId="{8E06F7F4-A6D9-41A3-92F5-F774B61880B6}" type="presOf" srcId="{DE11E846-336E-4023-A6FF-28B61999CE44}" destId="{C0D064B2-A3B3-4E19-A3DE-5ECFE3508A13}" srcOrd="0" destOrd="1" presId="urn:diagrams.loki3.com/BracketList"/>
    <dgm:cxn modelId="{52ABB0FC-64BA-4D3A-97BC-5F8F6A0482B5}" type="presOf" srcId="{2C4AD21B-7BC1-432A-AD96-A15A10ACF475}" destId="{C0D064B2-A3B3-4E19-A3DE-5ECFE3508A13}" srcOrd="0" destOrd="3" presId="urn:diagrams.loki3.com/BracketList"/>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5AC6EE7-745D-49ED-960B-FECEDD869572}" type="doc">
      <dgm:prSet loTypeId="urn:microsoft.com/office/officeart/2005/8/layout/hProcess6" loCatId="process" qsTypeId="urn:microsoft.com/office/officeart/2005/8/quickstyle/simple1" qsCatId="simple" csTypeId="urn:microsoft.com/office/officeart/2005/8/colors/accent1_2" csCatId="accent1" phldr="1"/>
      <dgm:spPr/>
    </dgm:pt>
    <dgm:pt modelId="{C1636E49-A3DB-400B-B1F8-AE5275048D2F}">
      <dgm:prSet phldrT="[Texte]"/>
      <dgm:spPr/>
      <dgm:t>
        <a:bodyPr/>
        <a:lstStyle/>
        <a:p>
          <a:r>
            <a:rPr lang="fr-FR" dirty="0"/>
            <a:t>Activités</a:t>
          </a:r>
          <a:endParaRPr lang="fr-GN" dirty="0"/>
        </a:p>
      </dgm:t>
    </dgm:pt>
    <dgm:pt modelId="{173BDF86-BFFD-4E35-9351-83569E31F0F5}" type="parTrans" cxnId="{1FA501EC-1898-41F3-9E3E-50E2C71613E0}">
      <dgm:prSet/>
      <dgm:spPr/>
      <dgm:t>
        <a:bodyPr/>
        <a:lstStyle/>
        <a:p>
          <a:endParaRPr lang="fr-GN"/>
        </a:p>
      </dgm:t>
    </dgm:pt>
    <dgm:pt modelId="{D58E904B-E214-4AB1-B200-C1ABBD4BF153}" type="sibTrans" cxnId="{1FA501EC-1898-41F3-9E3E-50E2C71613E0}">
      <dgm:prSet/>
      <dgm:spPr/>
      <dgm:t>
        <a:bodyPr/>
        <a:lstStyle/>
        <a:p>
          <a:endParaRPr lang="fr-GN"/>
        </a:p>
      </dgm:t>
    </dgm:pt>
    <dgm:pt modelId="{3337C089-8B05-4836-AB7C-7966AD73953E}">
      <dgm:prSet phldrT="[Texte]"/>
      <dgm:spPr/>
      <dgm:t>
        <a:bodyPr/>
        <a:lstStyle/>
        <a:p>
          <a:r>
            <a:rPr lang="fr-FR" dirty="0"/>
            <a:t>Indicateurs de résultats</a:t>
          </a:r>
          <a:endParaRPr lang="fr-GN" dirty="0"/>
        </a:p>
      </dgm:t>
    </dgm:pt>
    <dgm:pt modelId="{36DB69AB-25C9-4CC7-B92E-8B771F4AFA69}" type="parTrans" cxnId="{3C7F95FC-684B-4F32-99DE-E73075A55A74}">
      <dgm:prSet/>
      <dgm:spPr/>
      <dgm:t>
        <a:bodyPr/>
        <a:lstStyle/>
        <a:p>
          <a:endParaRPr lang="fr-GN"/>
        </a:p>
      </dgm:t>
    </dgm:pt>
    <dgm:pt modelId="{21D8C403-08C0-49CB-943B-DA5D58B0E123}" type="sibTrans" cxnId="{3C7F95FC-684B-4F32-99DE-E73075A55A74}">
      <dgm:prSet/>
      <dgm:spPr/>
      <dgm:t>
        <a:bodyPr/>
        <a:lstStyle/>
        <a:p>
          <a:endParaRPr lang="fr-GN"/>
        </a:p>
      </dgm:t>
    </dgm:pt>
    <dgm:pt modelId="{5920DCD9-29B8-4263-9300-0999F6014129}">
      <dgm:prSet phldrT="[Texte]"/>
      <dgm:spPr/>
      <dgm:t>
        <a:bodyPr/>
        <a:lstStyle/>
        <a:p>
          <a:r>
            <a:rPr lang="fr-FR" dirty="0"/>
            <a:t>Résultats</a:t>
          </a:r>
          <a:endParaRPr lang="fr-GN" dirty="0"/>
        </a:p>
      </dgm:t>
    </dgm:pt>
    <dgm:pt modelId="{13A03CBE-3FF6-4CF1-968E-6CD118CFB3FA}" type="parTrans" cxnId="{AC01596D-536B-4E76-A9FC-973076728B65}">
      <dgm:prSet/>
      <dgm:spPr/>
      <dgm:t>
        <a:bodyPr/>
        <a:lstStyle/>
        <a:p>
          <a:endParaRPr lang="fr-GN"/>
        </a:p>
      </dgm:t>
    </dgm:pt>
    <dgm:pt modelId="{4E0F4E7E-244D-40EE-B8B7-686242574EEB}" type="sibTrans" cxnId="{AC01596D-536B-4E76-A9FC-973076728B65}">
      <dgm:prSet/>
      <dgm:spPr/>
      <dgm:t>
        <a:bodyPr/>
        <a:lstStyle/>
        <a:p>
          <a:endParaRPr lang="fr-GN"/>
        </a:p>
      </dgm:t>
    </dgm:pt>
    <dgm:pt modelId="{B5D888C7-9A42-41A5-A924-7088CED4E5B1}">
      <dgm:prSet phldrT="[Texte]"/>
      <dgm:spPr/>
      <dgm:t>
        <a:bodyPr/>
        <a:lstStyle/>
        <a:p>
          <a:r>
            <a:rPr lang="fr-FR" dirty="0"/>
            <a:t>Impacts</a:t>
          </a:r>
          <a:endParaRPr lang="fr-GN" dirty="0"/>
        </a:p>
      </dgm:t>
    </dgm:pt>
    <dgm:pt modelId="{45781D60-28A0-475D-B518-7EDF58D6F26D}" type="parTrans" cxnId="{DF252FB6-DAE0-47D5-8770-DD80D7C637AE}">
      <dgm:prSet/>
      <dgm:spPr/>
      <dgm:t>
        <a:bodyPr/>
        <a:lstStyle/>
        <a:p>
          <a:endParaRPr lang="fr-GN"/>
        </a:p>
      </dgm:t>
    </dgm:pt>
    <dgm:pt modelId="{49EE5981-4352-49AD-B09B-E0B9646CAF0C}" type="sibTrans" cxnId="{DF252FB6-DAE0-47D5-8770-DD80D7C637AE}">
      <dgm:prSet/>
      <dgm:spPr/>
      <dgm:t>
        <a:bodyPr/>
        <a:lstStyle/>
        <a:p>
          <a:endParaRPr lang="fr-GN"/>
        </a:p>
      </dgm:t>
    </dgm:pt>
    <dgm:pt modelId="{FCCE5FC0-1B76-44E9-83F7-13DBA7EB5AD4}" type="pres">
      <dgm:prSet presAssocID="{95AC6EE7-745D-49ED-960B-FECEDD869572}" presName="theList" presStyleCnt="0">
        <dgm:presLayoutVars>
          <dgm:dir/>
          <dgm:animLvl val="lvl"/>
          <dgm:resizeHandles val="exact"/>
        </dgm:presLayoutVars>
      </dgm:prSet>
      <dgm:spPr/>
    </dgm:pt>
    <dgm:pt modelId="{1FC4B760-9551-4AC0-9716-B48F651BA922}" type="pres">
      <dgm:prSet presAssocID="{C1636E49-A3DB-400B-B1F8-AE5275048D2F}" presName="compNode" presStyleCnt="0"/>
      <dgm:spPr/>
    </dgm:pt>
    <dgm:pt modelId="{342976D7-CD6E-4F47-BC34-83E86B576E5A}" type="pres">
      <dgm:prSet presAssocID="{C1636E49-A3DB-400B-B1F8-AE5275048D2F}" presName="noGeometry" presStyleCnt="0"/>
      <dgm:spPr/>
    </dgm:pt>
    <dgm:pt modelId="{42646571-35B1-4556-9CD4-F2776FC15820}" type="pres">
      <dgm:prSet presAssocID="{C1636E49-A3DB-400B-B1F8-AE5275048D2F}" presName="childTextVisible" presStyleLbl="bgAccFollowNode1" presStyleIdx="0" presStyleCnt="4">
        <dgm:presLayoutVars>
          <dgm:bulletEnabled val="1"/>
        </dgm:presLayoutVars>
      </dgm:prSet>
      <dgm:spPr/>
    </dgm:pt>
    <dgm:pt modelId="{4EEBEF56-C2D9-4A64-A323-511D3BFFC2C0}" type="pres">
      <dgm:prSet presAssocID="{C1636E49-A3DB-400B-B1F8-AE5275048D2F}" presName="childTextHidden" presStyleLbl="bgAccFollowNode1" presStyleIdx="0" presStyleCnt="4"/>
      <dgm:spPr/>
    </dgm:pt>
    <dgm:pt modelId="{0A4E91C6-1B9B-499B-B47A-E4B24685986C}" type="pres">
      <dgm:prSet presAssocID="{C1636E49-A3DB-400B-B1F8-AE5275048D2F}" presName="parentText" presStyleLbl="node1" presStyleIdx="0" presStyleCnt="4">
        <dgm:presLayoutVars>
          <dgm:chMax val="1"/>
          <dgm:bulletEnabled val="1"/>
        </dgm:presLayoutVars>
      </dgm:prSet>
      <dgm:spPr/>
    </dgm:pt>
    <dgm:pt modelId="{D131E3F3-449F-4286-B4F6-06A2A20A4424}" type="pres">
      <dgm:prSet presAssocID="{C1636E49-A3DB-400B-B1F8-AE5275048D2F}" presName="aSpace" presStyleCnt="0"/>
      <dgm:spPr/>
    </dgm:pt>
    <dgm:pt modelId="{45EAC74B-8B3C-4870-8138-92FA0AD4F65E}" type="pres">
      <dgm:prSet presAssocID="{3337C089-8B05-4836-AB7C-7966AD73953E}" presName="compNode" presStyleCnt="0"/>
      <dgm:spPr/>
    </dgm:pt>
    <dgm:pt modelId="{E2EC4DFD-5CF8-466B-8112-E6913D8DC81A}" type="pres">
      <dgm:prSet presAssocID="{3337C089-8B05-4836-AB7C-7966AD73953E}" presName="noGeometry" presStyleCnt="0"/>
      <dgm:spPr/>
    </dgm:pt>
    <dgm:pt modelId="{B9756E8E-C164-4AB7-8B8B-DCC62F7AFF8A}" type="pres">
      <dgm:prSet presAssocID="{3337C089-8B05-4836-AB7C-7966AD73953E}" presName="childTextVisible" presStyleLbl="bgAccFollowNode1" presStyleIdx="1" presStyleCnt="4">
        <dgm:presLayoutVars>
          <dgm:bulletEnabled val="1"/>
        </dgm:presLayoutVars>
      </dgm:prSet>
      <dgm:spPr/>
    </dgm:pt>
    <dgm:pt modelId="{0AF9BB73-50B2-4E04-A521-18BB185DFB35}" type="pres">
      <dgm:prSet presAssocID="{3337C089-8B05-4836-AB7C-7966AD73953E}" presName="childTextHidden" presStyleLbl="bgAccFollowNode1" presStyleIdx="1" presStyleCnt="4"/>
      <dgm:spPr/>
    </dgm:pt>
    <dgm:pt modelId="{BAB1995E-DD06-41B4-AF84-4B434FF2C9DB}" type="pres">
      <dgm:prSet presAssocID="{3337C089-8B05-4836-AB7C-7966AD73953E}" presName="parentText" presStyleLbl="node1" presStyleIdx="1" presStyleCnt="4">
        <dgm:presLayoutVars>
          <dgm:chMax val="1"/>
          <dgm:bulletEnabled val="1"/>
        </dgm:presLayoutVars>
      </dgm:prSet>
      <dgm:spPr/>
    </dgm:pt>
    <dgm:pt modelId="{B6AFAA4E-CF95-4DD0-BEAF-B2630EFA3061}" type="pres">
      <dgm:prSet presAssocID="{3337C089-8B05-4836-AB7C-7966AD73953E}" presName="aSpace" presStyleCnt="0"/>
      <dgm:spPr/>
    </dgm:pt>
    <dgm:pt modelId="{191BB0B1-B340-48C2-ADDD-048C7A565FEA}" type="pres">
      <dgm:prSet presAssocID="{5920DCD9-29B8-4263-9300-0999F6014129}" presName="compNode" presStyleCnt="0"/>
      <dgm:spPr/>
    </dgm:pt>
    <dgm:pt modelId="{C920FF8E-2970-4E0B-BF6D-3A69FDBE21F5}" type="pres">
      <dgm:prSet presAssocID="{5920DCD9-29B8-4263-9300-0999F6014129}" presName="noGeometry" presStyleCnt="0"/>
      <dgm:spPr/>
    </dgm:pt>
    <dgm:pt modelId="{E7796206-BEA1-4DF8-AC7D-A93BC98E71D4}" type="pres">
      <dgm:prSet presAssocID="{5920DCD9-29B8-4263-9300-0999F6014129}" presName="childTextVisible" presStyleLbl="bgAccFollowNode1" presStyleIdx="2" presStyleCnt="4">
        <dgm:presLayoutVars>
          <dgm:bulletEnabled val="1"/>
        </dgm:presLayoutVars>
      </dgm:prSet>
      <dgm:spPr/>
    </dgm:pt>
    <dgm:pt modelId="{A49E8312-5D09-439C-9485-B1FD047CD65F}" type="pres">
      <dgm:prSet presAssocID="{5920DCD9-29B8-4263-9300-0999F6014129}" presName="childTextHidden" presStyleLbl="bgAccFollowNode1" presStyleIdx="2" presStyleCnt="4"/>
      <dgm:spPr/>
    </dgm:pt>
    <dgm:pt modelId="{F232770C-3987-4638-A9DD-6BCDA7851D21}" type="pres">
      <dgm:prSet presAssocID="{5920DCD9-29B8-4263-9300-0999F6014129}" presName="parentText" presStyleLbl="node1" presStyleIdx="2" presStyleCnt="4">
        <dgm:presLayoutVars>
          <dgm:chMax val="1"/>
          <dgm:bulletEnabled val="1"/>
        </dgm:presLayoutVars>
      </dgm:prSet>
      <dgm:spPr/>
    </dgm:pt>
    <dgm:pt modelId="{AF458A44-59F7-4529-82B1-79CAC28B2473}" type="pres">
      <dgm:prSet presAssocID="{5920DCD9-29B8-4263-9300-0999F6014129}" presName="aSpace" presStyleCnt="0"/>
      <dgm:spPr/>
    </dgm:pt>
    <dgm:pt modelId="{D3EA401A-3561-4C65-BCB4-0DDC7076E582}" type="pres">
      <dgm:prSet presAssocID="{B5D888C7-9A42-41A5-A924-7088CED4E5B1}" presName="compNode" presStyleCnt="0"/>
      <dgm:spPr/>
    </dgm:pt>
    <dgm:pt modelId="{568EF9B6-C44E-49A5-BB9A-51D4251B9D7F}" type="pres">
      <dgm:prSet presAssocID="{B5D888C7-9A42-41A5-A924-7088CED4E5B1}" presName="noGeometry" presStyleCnt="0"/>
      <dgm:spPr/>
    </dgm:pt>
    <dgm:pt modelId="{644D47F7-0549-4BE6-9BAD-74D844441E3E}" type="pres">
      <dgm:prSet presAssocID="{B5D888C7-9A42-41A5-A924-7088CED4E5B1}" presName="childTextVisible" presStyleLbl="bgAccFollowNode1" presStyleIdx="3" presStyleCnt="4" custLinFactNeighborX="-6722" custLinFactNeighborY="-6048">
        <dgm:presLayoutVars>
          <dgm:bulletEnabled val="1"/>
        </dgm:presLayoutVars>
      </dgm:prSet>
      <dgm:spPr/>
    </dgm:pt>
    <dgm:pt modelId="{8E596639-9658-4C35-83CE-9D226A074B25}" type="pres">
      <dgm:prSet presAssocID="{B5D888C7-9A42-41A5-A924-7088CED4E5B1}" presName="childTextHidden" presStyleLbl="bgAccFollowNode1" presStyleIdx="3" presStyleCnt="4"/>
      <dgm:spPr/>
    </dgm:pt>
    <dgm:pt modelId="{E736A761-ADEC-4468-B50F-DCC20FA7BC76}" type="pres">
      <dgm:prSet presAssocID="{B5D888C7-9A42-41A5-A924-7088CED4E5B1}" presName="parentText" presStyleLbl="node1" presStyleIdx="3" presStyleCnt="4">
        <dgm:presLayoutVars>
          <dgm:chMax val="1"/>
          <dgm:bulletEnabled val="1"/>
        </dgm:presLayoutVars>
      </dgm:prSet>
      <dgm:spPr/>
    </dgm:pt>
  </dgm:ptLst>
  <dgm:cxnLst>
    <dgm:cxn modelId="{7C535214-4220-41BD-A75F-3E53892F491D}" type="presOf" srcId="{C1636E49-A3DB-400B-B1F8-AE5275048D2F}" destId="{0A4E91C6-1B9B-499B-B47A-E4B24685986C}" srcOrd="0" destOrd="0" presId="urn:microsoft.com/office/officeart/2005/8/layout/hProcess6"/>
    <dgm:cxn modelId="{E794352D-9778-4629-8F2B-B92A669E1C22}" type="presOf" srcId="{95AC6EE7-745D-49ED-960B-FECEDD869572}" destId="{FCCE5FC0-1B76-44E9-83F7-13DBA7EB5AD4}" srcOrd="0" destOrd="0" presId="urn:microsoft.com/office/officeart/2005/8/layout/hProcess6"/>
    <dgm:cxn modelId="{68257838-3E9E-4F7C-AA06-EB398996344B}" type="presOf" srcId="{B5D888C7-9A42-41A5-A924-7088CED4E5B1}" destId="{E736A761-ADEC-4468-B50F-DCC20FA7BC76}" srcOrd="0" destOrd="0" presId="urn:microsoft.com/office/officeart/2005/8/layout/hProcess6"/>
    <dgm:cxn modelId="{AC01596D-536B-4E76-A9FC-973076728B65}" srcId="{95AC6EE7-745D-49ED-960B-FECEDD869572}" destId="{5920DCD9-29B8-4263-9300-0999F6014129}" srcOrd="2" destOrd="0" parTransId="{13A03CBE-3FF6-4CF1-968E-6CD118CFB3FA}" sibTransId="{4E0F4E7E-244D-40EE-B8B7-686242574EEB}"/>
    <dgm:cxn modelId="{818ED9A5-968E-4092-85B1-F32991443EFA}" type="presOf" srcId="{5920DCD9-29B8-4263-9300-0999F6014129}" destId="{F232770C-3987-4638-A9DD-6BCDA7851D21}" srcOrd="0" destOrd="0" presId="urn:microsoft.com/office/officeart/2005/8/layout/hProcess6"/>
    <dgm:cxn modelId="{DF252FB6-DAE0-47D5-8770-DD80D7C637AE}" srcId="{95AC6EE7-745D-49ED-960B-FECEDD869572}" destId="{B5D888C7-9A42-41A5-A924-7088CED4E5B1}" srcOrd="3" destOrd="0" parTransId="{45781D60-28A0-475D-B518-7EDF58D6F26D}" sibTransId="{49EE5981-4352-49AD-B09B-E0B9646CAF0C}"/>
    <dgm:cxn modelId="{12AA40E8-DEF2-4CAF-962C-68ADE11D89D7}" type="presOf" srcId="{3337C089-8B05-4836-AB7C-7966AD73953E}" destId="{BAB1995E-DD06-41B4-AF84-4B434FF2C9DB}" srcOrd="0" destOrd="0" presId="urn:microsoft.com/office/officeart/2005/8/layout/hProcess6"/>
    <dgm:cxn modelId="{1FA501EC-1898-41F3-9E3E-50E2C71613E0}" srcId="{95AC6EE7-745D-49ED-960B-FECEDD869572}" destId="{C1636E49-A3DB-400B-B1F8-AE5275048D2F}" srcOrd="0" destOrd="0" parTransId="{173BDF86-BFFD-4E35-9351-83569E31F0F5}" sibTransId="{D58E904B-E214-4AB1-B200-C1ABBD4BF153}"/>
    <dgm:cxn modelId="{3C7F95FC-684B-4F32-99DE-E73075A55A74}" srcId="{95AC6EE7-745D-49ED-960B-FECEDD869572}" destId="{3337C089-8B05-4836-AB7C-7966AD73953E}" srcOrd="1" destOrd="0" parTransId="{36DB69AB-25C9-4CC7-B92E-8B771F4AFA69}" sibTransId="{21D8C403-08C0-49CB-943B-DA5D58B0E123}"/>
    <dgm:cxn modelId="{5BFF29D5-73A5-430D-8A33-698D9EB6862E}" type="presParOf" srcId="{FCCE5FC0-1B76-44E9-83F7-13DBA7EB5AD4}" destId="{1FC4B760-9551-4AC0-9716-B48F651BA922}" srcOrd="0" destOrd="0" presId="urn:microsoft.com/office/officeart/2005/8/layout/hProcess6"/>
    <dgm:cxn modelId="{2D1E38C7-A901-4D98-B8E5-D97035A8B18C}" type="presParOf" srcId="{1FC4B760-9551-4AC0-9716-B48F651BA922}" destId="{342976D7-CD6E-4F47-BC34-83E86B576E5A}" srcOrd="0" destOrd="0" presId="urn:microsoft.com/office/officeart/2005/8/layout/hProcess6"/>
    <dgm:cxn modelId="{37CAFC2F-992C-4145-8B76-A1A2221FCDF4}" type="presParOf" srcId="{1FC4B760-9551-4AC0-9716-B48F651BA922}" destId="{42646571-35B1-4556-9CD4-F2776FC15820}" srcOrd="1" destOrd="0" presId="urn:microsoft.com/office/officeart/2005/8/layout/hProcess6"/>
    <dgm:cxn modelId="{066AB625-5CA5-4BB6-8EFE-92C5E14A96D8}" type="presParOf" srcId="{1FC4B760-9551-4AC0-9716-B48F651BA922}" destId="{4EEBEF56-C2D9-4A64-A323-511D3BFFC2C0}" srcOrd="2" destOrd="0" presId="urn:microsoft.com/office/officeart/2005/8/layout/hProcess6"/>
    <dgm:cxn modelId="{44F48E12-BF52-4B5F-9EF8-6842B51D2932}" type="presParOf" srcId="{1FC4B760-9551-4AC0-9716-B48F651BA922}" destId="{0A4E91C6-1B9B-499B-B47A-E4B24685986C}" srcOrd="3" destOrd="0" presId="urn:microsoft.com/office/officeart/2005/8/layout/hProcess6"/>
    <dgm:cxn modelId="{6635C16D-CDD4-472A-B169-264881B673E3}" type="presParOf" srcId="{FCCE5FC0-1B76-44E9-83F7-13DBA7EB5AD4}" destId="{D131E3F3-449F-4286-B4F6-06A2A20A4424}" srcOrd="1" destOrd="0" presId="urn:microsoft.com/office/officeart/2005/8/layout/hProcess6"/>
    <dgm:cxn modelId="{4191238C-2B66-4648-8C16-87FD8E67D827}" type="presParOf" srcId="{FCCE5FC0-1B76-44E9-83F7-13DBA7EB5AD4}" destId="{45EAC74B-8B3C-4870-8138-92FA0AD4F65E}" srcOrd="2" destOrd="0" presId="urn:microsoft.com/office/officeart/2005/8/layout/hProcess6"/>
    <dgm:cxn modelId="{F517496F-DE71-4B96-BDAC-0679C1024D7A}" type="presParOf" srcId="{45EAC74B-8B3C-4870-8138-92FA0AD4F65E}" destId="{E2EC4DFD-5CF8-466B-8112-E6913D8DC81A}" srcOrd="0" destOrd="0" presId="urn:microsoft.com/office/officeart/2005/8/layout/hProcess6"/>
    <dgm:cxn modelId="{BA88BEFB-8B51-4468-AD58-6EFFEA3A5250}" type="presParOf" srcId="{45EAC74B-8B3C-4870-8138-92FA0AD4F65E}" destId="{B9756E8E-C164-4AB7-8B8B-DCC62F7AFF8A}" srcOrd="1" destOrd="0" presId="urn:microsoft.com/office/officeart/2005/8/layout/hProcess6"/>
    <dgm:cxn modelId="{6DAA8E0F-952F-4161-9A29-82E077D1036A}" type="presParOf" srcId="{45EAC74B-8B3C-4870-8138-92FA0AD4F65E}" destId="{0AF9BB73-50B2-4E04-A521-18BB185DFB35}" srcOrd="2" destOrd="0" presId="urn:microsoft.com/office/officeart/2005/8/layout/hProcess6"/>
    <dgm:cxn modelId="{269FAC7A-2A7A-4827-9F77-91A6127C7C06}" type="presParOf" srcId="{45EAC74B-8B3C-4870-8138-92FA0AD4F65E}" destId="{BAB1995E-DD06-41B4-AF84-4B434FF2C9DB}" srcOrd="3" destOrd="0" presId="urn:microsoft.com/office/officeart/2005/8/layout/hProcess6"/>
    <dgm:cxn modelId="{ACD70059-C847-4D65-8150-8FA1D21F5F0F}" type="presParOf" srcId="{FCCE5FC0-1B76-44E9-83F7-13DBA7EB5AD4}" destId="{B6AFAA4E-CF95-4DD0-BEAF-B2630EFA3061}" srcOrd="3" destOrd="0" presId="urn:microsoft.com/office/officeart/2005/8/layout/hProcess6"/>
    <dgm:cxn modelId="{F0E7DF4F-41A7-44F2-8F5E-2F3AB36633B9}" type="presParOf" srcId="{FCCE5FC0-1B76-44E9-83F7-13DBA7EB5AD4}" destId="{191BB0B1-B340-48C2-ADDD-048C7A565FEA}" srcOrd="4" destOrd="0" presId="urn:microsoft.com/office/officeart/2005/8/layout/hProcess6"/>
    <dgm:cxn modelId="{16090C47-2944-4653-A5C9-6F1A7260F9C7}" type="presParOf" srcId="{191BB0B1-B340-48C2-ADDD-048C7A565FEA}" destId="{C920FF8E-2970-4E0B-BF6D-3A69FDBE21F5}" srcOrd="0" destOrd="0" presId="urn:microsoft.com/office/officeart/2005/8/layout/hProcess6"/>
    <dgm:cxn modelId="{9A288B8B-32CE-4A86-97A5-166C3E0C2954}" type="presParOf" srcId="{191BB0B1-B340-48C2-ADDD-048C7A565FEA}" destId="{E7796206-BEA1-4DF8-AC7D-A93BC98E71D4}" srcOrd="1" destOrd="0" presId="urn:microsoft.com/office/officeart/2005/8/layout/hProcess6"/>
    <dgm:cxn modelId="{15015EF4-02E8-4B4D-B9FA-39684004B69F}" type="presParOf" srcId="{191BB0B1-B340-48C2-ADDD-048C7A565FEA}" destId="{A49E8312-5D09-439C-9485-B1FD047CD65F}" srcOrd="2" destOrd="0" presId="urn:microsoft.com/office/officeart/2005/8/layout/hProcess6"/>
    <dgm:cxn modelId="{F1FEEC25-2D1D-4E5F-A895-B6D8C21B348F}" type="presParOf" srcId="{191BB0B1-B340-48C2-ADDD-048C7A565FEA}" destId="{F232770C-3987-4638-A9DD-6BCDA7851D21}" srcOrd="3" destOrd="0" presId="urn:microsoft.com/office/officeart/2005/8/layout/hProcess6"/>
    <dgm:cxn modelId="{BC7396D8-5FD9-4CCC-B7DB-36AC2A9B3F54}" type="presParOf" srcId="{FCCE5FC0-1B76-44E9-83F7-13DBA7EB5AD4}" destId="{AF458A44-59F7-4529-82B1-79CAC28B2473}" srcOrd="5" destOrd="0" presId="urn:microsoft.com/office/officeart/2005/8/layout/hProcess6"/>
    <dgm:cxn modelId="{2EBEBEC4-F722-4CFB-BB78-5B570C6572FD}" type="presParOf" srcId="{FCCE5FC0-1B76-44E9-83F7-13DBA7EB5AD4}" destId="{D3EA401A-3561-4C65-BCB4-0DDC7076E582}" srcOrd="6" destOrd="0" presId="urn:microsoft.com/office/officeart/2005/8/layout/hProcess6"/>
    <dgm:cxn modelId="{55B9D260-4940-4621-9342-D8E165665AAC}" type="presParOf" srcId="{D3EA401A-3561-4C65-BCB4-0DDC7076E582}" destId="{568EF9B6-C44E-49A5-BB9A-51D4251B9D7F}" srcOrd="0" destOrd="0" presId="urn:microsoft.com/office/officeart/2005/8/layout/hProcess6"/>
    <dgm:cxn modelId="{440C338B-EAE4-400B-B955-E9D36B437B4D}" type="presParOf" srcId="{D3EA401A-3561-4C65-BCB4-0DDC7076E582}" destId="{644D47F7-0549-4BE6-9BAD-74D844441E3E}" srcOrd="1" destOrd="0" presId="urn:microsoft.com/office/officeart/2005/8/layout/hProcess6"/>
    <dgm:cxn modelId="{0EB9700E-C8B2-4283-B478-100BB30A7DDC}" type="presParOf" srcId="{D3EA401A-3561-4C65-BCB4-0DDC7076E582}" destId="{8E596639-9658-4C35-83CE-9D226A074B25}" srcOrd="2" destOrd="0" presId="urn:microsoft.com/office/officeart/2005/8/layout/hProcess6"/>
    <dgm:cxn modelId="{9DC394AF-2355-4E02-AE40-676A67F76CB4}" type="presParOf" srcId="{D3EA401A-3561-4C65-BCB4-0DDC7076E582}" destId="{E736A761-ADEC-4468-B50F-DCC20FA7BC7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A1751D-210F-498D-A382-0DF10878C80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en-US"/>
        </a:p>
      </dgm:t>
    </dgm:pt>
    <dgm:pt modelId="{D6438C53-3533-4800-9B88-ED2F4F5E444C}">
      <dgm:prSet phldrT="[Text]" custT="1"/>
      <dgm:spPr/>
      <dgm:t>
        <a:bodyPr/>
        <a:lstStyle/>
        <a:p>
          <a:r>
            <a:rPr lang="fr-FR" sz="3600" b="1" kern="1200" dirty="0">
              <a:solidFill>
                <a:srgbClr val="000000"/>
              </a:solidFill>
              <a:latin typeface="Calibri" panose="020F0502020204030204"/>
              <a:ea typeface="+mn-ea"/>
              <a:cs typeface="+mn-cs"/>
            </a:rPr>
            <a:t>Le projet comprend quatre composantes interconnectées, organisées pour traiter les contraintes majeures de façon séquentielle</a:t>
          </a:r>
          <a:endParaRPr lang="fr-BE" sz="3600" b="1" kern="1200" noProof="0" dirty="0"/>
        </a:p>
      </dgm:t>
    </dgm:pt>
    <dgm:pt modelId="{F8718158-46B9-42F5-9378-84CFC7F91A31}" type="parTrans" cxnId="{9792779D-905B-455A-8C29-1D77E9530898}">
      <dgm:prSet/>
      <dgm:spPr/>
      <dgm:t>
        <a:bodyPr/>
        <a:lstStyle/>
        <a:p>
          <a:endParaRPr lang="en-US"/>
        </a:p>
      </dgm:t>
    </dgm:pt>
    <dgm:pt modelId="{F9165E3F-A191-4BFD-8F10-5366C73FEDA8}" type="sibTrans" cxnId="{9792779D-905B-455A-8C29-1D77E9530898}">
      <dgm:prSet/>
      <dgm:spPr/>
      <dgm:t>
        <a:bodyPr/>
        <a:lstStyle/>
        <a:p>
          <a:endParaRPr lang="en-US"/>
        </a:p>
      </dgm:t>
    </dgm:pt>
    <dgm:pt modelId="{F6D8C9D6-D214-42D5-99E3-85D8D477CB0B}">
      <dgm:prSet phldrT="[Text]" custT="1"/>
      <dgm:spPr/>
      <dgm:t>
        <a:bodyPr/>
        <a:lstStyle/>
        <a:p>
          <a:pPr marL="0" lvl="0" algn="ctr" defTabSz="800100">
            <a:lnSpc>
              <a:spcPct val="90000"/>
            </a:lnSpc>
            <a:spcBef>
              <a:spcPct val="0"/>
            </a:spcBef>
            <a:spcAft>
              <a:spcPct val="35000"/>
            </a:spcAft>
            <a:buNone/>
          </a:pPr>
          <a:r>
            <a:rPr lang="fr-CM" sz="1800" b="1" u="sng" kern="1200" noProof="0" dirty="0"/>
            <a:t>Composante 2</a:t>
          </a:r>
        </a:p>
        <a:p>
          <a:pPr marL="0" lvl="0" algn="ctr" defTabSz="800100">
            <a:lnSpc>
              <a:spcPct val="90000"/>
            </a:lnSpc>
            <a:spcBef>
              <a:spcPct val="0"/>
            </a:spcBef>
            <a:spcAft>
              <a:spcPct val="35000"/>
            </a:spcAft>
            <a:buNone/>
          </a:pPr>
          <a:endParaRPr lang="fr-CM" sz="1800" b="1" u="sng" kern="1200" noProof="0" dirty="0"/>
        </a:p>
        <a:p>
          <a:pPr marL="0" lvl="0" algn="ctr" defTabSz="800100">
            <a:lnSpc>
              <a:spcPct val="90000"/>
            </a:lnSpc>
            <a:spcBef>
              <a:spcPct val="0"/>
            </a:spcBef>
            <a:spcAft>
              <a:spcPct val="35000"/>
            </a:spcAft>
            <a:buNone/>
          </a:pPr>
          <a:r>
            <a:rPr lang="fr-FR" sz="1800" b="1" kern="1200" dirty="0"/>
            <a:t>Augmentation de l'accès aux marchés </a:t>
          </a:r>
          <a:r>
            <a:rPr lang="en-US" sz="2000" b="1" kern="1200" dirty="0">
              <a:solidFill>
                <a:srgbClr val="18B844">
                  <a:lumMod val="50000"/>
                </a:srgbClr>
              </a:solidFill>
              <a:latin typeface="Arial"/>
              <a:ea typeface="+mn-ea"/>
              <a:cs typeface="+mn-cs"/>
            </a:rPr>
            <a:t>(US$ 12.66 M)</a:t>
          </a:r>
          <a:endParaRPr lang="fr-CM" sz="2000" b="1" kern="1200" noProof="0" dirty="0">
            <a:solidFill>
              <a:srgbClr val="18B844">
                <a:lumMod val="50000"/>
              </a:srgbClr>
            </a:solidFill>
            <a:latin typeface="Arial"/>
            <a:ea typeface="+mn-ea"/>
            <a:cs typeface="+mn-cs"/>
          </a:endParaRPr>
        </a:p>
      </dgm:t>
    </dgm:pt>
    <dgm:pt modelId="{504B5053-161B-40A1-B61C-85662134C17A}" type="parTrans" cxnId="{917CB935-3E2B-4556-A22D-346692B15E31}">
      <dgm:prSet/>
      <dgm:spPr/>
      <dgm:t>
        <a:bodyPr/>
        <a:lstStyle/>
        <a:p>
          <a:endParaRPr lang="en-US"/>
        </a:p>
      </dgm:t>
    </dgm:pt>
    <dgm:pt modelId="{F992F07F-4F70-406E-8D81-BE6026541A60}" type="sibTrans" cxnId="{917CB935-3E2B-4556-A22D-346692B15E31}">
      <dgm:prSet/>
      <dgm:spPr/>
      <dgm:t>
        <a:bodyPr/>
        <a:lstStyle/>
        <a:p>
          <a:endParaRPr lang="en-US"/>
        </a:p>
      </dgm:t>
    </dgm:pt>
    <dgm:pt modelId="{CF2B2B93-91E2-4D35-A25F-956F6908EE8B}">
      <dgm:prSet custT="1"/>
      <dgm:spPr/>
      <dgm:t>
        <a:bodyPr/>
        <a:lstStyle/>
        <a:p>
          <a:pPr marL="0" lvl="0" algn="ctr" defTabSz="800100">
            <a:lnSpc>
              <a:spcPct val="90000"/>
            </a:lnSpc>
            <a:spcBef>
              <a:spcPct val="0"/>
            </a:spcBef>
            <a:spcAft>
              <a:spcPct val="35000"/>
            </a:spcAft>
            <a:buNone/>
          </a:pPr>
          <a:r>
            <a:rPr lang="fr-FR" sz="1800" b="1" u="sng" kern="1200" dirty="0"/>
            <a:t>Composante 1</a:t>
          </a:r>
        </a:p>
        <a:p>
          <a:pPr marL="0" lvl="0" algn="ctr" defTabSz="800100">
            <a:lnSpc>
              <a:spcPct val="90000"/>
            </a:lnSpc>
            <a:spcBef>
              <a:spcPct val="0"/>
            </a:spcBef>
            <a:spcAft>
              <a:spcPct val="35000"/>
            </a:spcAft>
            <a:buNone/>
          </a:pPr>
          <a:endParaRPr lang="fr-FR" sz="1800" b="1" u="sng" kern="1200" dirty="0"/>
        </a:p>
        <a:p>
          <a:pPr marL="0" lvl="0" algn="ctr" defTabSz="800100">
            <a:lnSpc>
              <a:spcPct val="90000"/>
            </a:lnSpc>
            <a:spcBef>
              <a:spcPct val="0"/>
            </a:spcBef>
            <a:spcAft>
              <a:spcPct val="35000"/>
            </a:spcAft>
            <a:buNone/>
          </a:pPr>
          <a:r>
            <a:rPr lang="fr-FR" sz="1800" b="1" kern="1200" dirty="0"/>
            <a:t>Augmentation de la productivité agricole </a:t>
          </a:r>
          <a:r>
            <a:rPr lang="en-US" sz="2000" b="1" kern="1200" dirty="0">
              <a:solidFill>
                <a:srgbClr val="18B844">
                  <a:lumMod val="50000"/>
                </a:srgbClr>
              </a:solidFill>
              <a:latin typeface="Arial"/>
              <a:ea typeface="+mn-ea"/>
              <a:cs typeface="+mn-cs"/>
            </a:rPr>
            <a:t>(US$ 20.37 M)</a:t>
          </a:r>
          <a:endParaRPr lang="fr-FR" sz="2000" b="1" kern="1200" dirty="0">
            <a:solidFill>
              <a:srgbClr val="18B844">
                <a:lumMod val="50000"/>
              </a:srgbClr>
            </a:solidFill>
            <a:latin typeface="Arial"/>
            <a:ea typeface="+mn-ea"/>
            <a:cs typeface="+mn-cs"/>
          </a:endParaRPr>
        </a:p>
        <a:p>
          <a:pPr marL="0" lvl="0" algn="ctr" defTabSz="800100">
            <a:lnSpc>
              <a:spcPct val="90000"/>
            </a:lnSpc>
            <a:spcBef>
              <a:spcPct val="0"/>
            </a:spcBef>
            <a:spcAft>
              <a:spcPct val="35000"/>
            </a:spcAft>
            <a:buNone/>
          </a:pPr>
          <a:endParaRPr lang="fr-FR" sz="1800" kern="1200" dirty="0"/>
        </a:p>
      </dgm:t>
    </dgm:pt>
    <dgm:pt modelId="{FEA3922A-FCE4-49FD-9E50-4A1F54BA173B}" type="parTrans" cxnId="{2BCC56A0-88E5-43A5-B0B6-A9B134000779}">
      <dgm:prSet/>
      <dgm:spPr/>
      <dgm:t>
        <a:bodyPr/>
        <a:lstStyle/>
        <a:p>
          <a:endParaRPr lang="en-US"/>
        </a:p>
      </dgm:t>
    </dgm:pt>
    <dgm:pt modelId="{A9E284BE-6015-4D35-9863-95CA61C57D1E}" type="sibTrans" cxnId="{2BCC56A0-88E5-43A5-B0B6-A9B134000779}">
      <dgm:prSet/>
      <dgm:spPr/>
      <dgm:t>
        <a:bodyPr/>
        <a:lstStyle/>
        <a:p>
          <a:endParaRPr lang="en-US"/>
        </a:p>
      </dgm:t>
    </dgm:pt>
    <dgm:pt modelId="{7E789F76-FEB7-43B9-9DBD-2A6F6551816D}">
      <dgm:prSet custT="1"/>
      <dgm:spPr/>
      <dgm:t>
        <a:bodyPr/>
        <a:lstStyle/>
        <a:p>
          <a:pPr marL="0" lvl="0" algn="ctr" defTabSz="800100">
            <a:lnSpc>
              <a:spcPct val="90000"/>
            </a:lnSpc>
            <a:spcBef>
              <a:spcPct val="0"/>
            </a:spcBef>
            <a:spcAft>
              <a:spcPct val="35000"/>
            </a:spcAft>
            <a:buNone/>
          </a:pPr>
          <a:r>
            <a:rPr lang="fr-BE" sz="1800" b="1" u="sng" kern="1200" noProof="0" dirty="0"/>
            <a:t>Composante 3</a:t>
          </a:r>
        </a:p>
        <a:p>
          <a:pPr marL="0" lvl="0" algn="ctr" defTabSz="800100">
            <a:lnSpc>
              <a:spcPct val="90000"/>
            </a:lnSpc>
            <a:spcBef>
              <a:spcPct val="0"/>
            </a:spcBef>
            <a:spcAft>
              <a:spcPct val="35000"/>
            </a:spcAft>
            <a:buNone/>
          </a:pPr>
          <a:endParaRPr lang="fr-BE" sz="1800" b="1" u="sng" kern="1200" noProof="0" dirty="0"/>
        </a:p>
        <a:p>
          <a:pPr marL="0" lvl="0" algn="ctr" defTabSz="800100">
            <a:lnSpc>
              <a:spcPct val="90000"/>
            </a:lnSpc>
            <a:spcBef>
              <a:spcPct val="0"/>
            </a:spcBef>
            <a:spcAft>
              <a:spcPct val="35000"/>
            </a:spcAft>
            <a:buNone/>
          </a:pPr>
          <a:r>
            <a:rPr lang="fr-BE" sz="1800" b="1" kern="1200" noProof="0" dirty="0"/>
            <a:t> </a:t>
          </a:r>
          <a:r>
            <a:rPr lang="fr-FR" sz="1800" b="1" kern="1200" dirty="0"/>
            <a:t>Renforcement des capacités institutionnelles </a:t>
          </a:r>
          <a:endParaRPr lang="fr-BE" sz="1800" b="1" kern="1200" noProof="0" dirty="0"/>
        </a:p>
        <a:p>
          <a:pPr marL="0" lvl="0" algn="ctr" defTabSz="800100">
            <a:lnSpc>
              <a:spcPct val="90000"/>
            </a:lnSpc>
            <a:spcBef>
              <a:spcPct val="0"/>
            </a:spcBef>
            <a:spcAft>
              <a:spcPct val="35000"/>
            </a:spcAft>
            <a:buNone/>
          </a:pPr>
          <a:r>
            <a:rPr lang="en-US" sz="2000" b="1" kern="1200" dirty="0">
              <a:solidFill>
                <a:srgbClr val="18B844">
                  <a:lumMod val="50000"/>
                </a:srgbClr>
              </a:solidFill>
              <a:latin typeface="Arial"/>
              <a:ea typeface="+mn-ea"/>
              <a:cs typeface="+mn-cs"/>
            </a:rPr>
            <a:t>(US$ 5.2 M)</a:t>
          </a:r>
          <a:endParaRPr lang="fr-BE" sz="2000" b="1" kern="1200" noProof="0" dirty="0">
            <a:solidFill>
              <a:srgbClr val="18B844">
                <a:lumMod val="50000"/>
              </a:srgbClr>
            </a:solidFill>
            <a:latin typeface="Arial"/>
            <a:ea typeface="+mn-ea"/>
            <a:cs typeface="+mn-cs"/>
          </a:endParaRPr>
        </a:p>
      </dgm:t>
    </dgm:pt>
    <dgm:pt modelId="{3FBA1B82-2916-4778-B168-AFC1E50DE79F}" type="parTrans" cxnId="{DD46CF6D-8EEF-47FB-BCEF-037593A216C3}">
      <dgm:prSet/>
      <dgm:spPr/>
      <dgm:t>
        <a:bodyPr/>
        <a:lstStyle/>
        <a:p>
          <a:endParaRPr lang="en-US"/>
        </a:p>
      </dgm:t>
    </dgm:pt>
    <dgm:pt modelId="{A0F15580-C0C1-441B-9A9C-355AF34964FA}" type="sibTrans" cxnId="{DD46CF6D-8EEF-47FB-BCEF-037593A216C3}">
      <dgm:prSet/>
      <dgm:spPr/>
      <dgm:t>
        <a:bodyPr/>
        <a:lstStyle/>
        <a:p>
          <a:endParaRPr lang="en-US"/>
        </a:p>
      </dgm:t>
    </dgm:pt>
    <dgm:pt modelId="{4E0546DA-1248-467A-B443-683DA0051E13}" type="pres">
      <dgm:prSet presAssocID="{16A1751D-210F-498D-A382-0DF10878C805}" presName="Name0" presStyleCnt="0">
        <dgm:presLayoutVars>
          <dgm:chPref val="1"/>
          <dgm:dir/>
          <dgm:animOne val="branch"/>
          <dgm:animLvl val="lvl"/>
          <dgm:resizeHandles/>
        </dgm:presLayoutVars>
      </dgm:prSet>
      <dgm:spPr/>
    </dgm:pt>
    <dgm:pt modelId="{71409D39-D77C-4F9F-A880-FE5D52EAF157}" type="pres">
      <dgm:prSet presAssocID="{D6438C53-3533-4800-9B88-ED2F4F5E444C}" presName="vertOne" presStyleCnt="0"/>
      <dgm:spPr/>
    </dgm:pt>
    <dgm:pt modelId="{8EA11A66-6989-42F1-AA17-0DF1BB93B423}" type="pres">
      <dgm:prSet presAssocID="{D6438C53-3533-4800-9B88-ED2F4F5E444C}" presName="txOne" presStyleLbl="node0" presStyleIdx="0" presStyleCnt="1" custScaleX="100098" custScaleY="74587">
        <dgm:presLayoutVars>
          <dgm:chPref val="3"/>
        </dgm:presLayoutVars>
      </dgm:prSet>
      <dgm:spPr/>
    </dgm:pt>
    <dgm:pt modelId="{549ABFFC-D4D9-4CFE-AE2A-F2CD9C9B9C5D}" type="pres">
      <dgm:prSet presAssocID="{D6438C53-3533-4800-9B88-ED2F4F5E444C}" presName="parTransOne" presStyleCnt="0"/>
      <dgm:spPr/>
    </dgm:pt>
    <dgm:pt modelId="{CEAF318E-3014-465D-9A0E-DC0F562C0475}" type="pres">
      <dgm:prSet presAssocID="{D6438C53-3533-4800-9B88-ED2F4F5E444C}" presName="horzOne" presStyleCnt="0"/>
      <dgm:spPr/>
    </dgm:pt>
    <dgm:pt modelId="{AA20D6B7-926B-49F5-B9E1-97807C06CFC3}" type="pres">
      <dgm:prSet presAssocID="{CF2B2B93-91E2-4D35-A25F-956F6908EE8B}" presName="vertTwo" presStyleCnt="0"/>
      <dgm:spPr/>
    </dgm:pt>
    <dgm:pt modelId="{91D63758-9DE4-40CE-ADEF-BBA8356202DA}" type="pres">
      <dgm:prSet presAssocID="{CF2B2B93-91E2-4D35-A25F-956F6908EE8B}" presName="txTwo" presStyleLbl="node2" presStyleIdx="0" presStyleCnt="3" custScaleX="23208" custLinFactNeighborX="-4638" custLinFactNeighborY="-2278">
        <dgm:presLayoutVars>
          <dgm:chPref val="3"/>
        </dgm:presLayoutVars>
      </dgm:prSet>
      <dgm:spPr/>
    </dgm:pt>
    <dgm:pt modelId="{51C89CB4-7513-405C-8D00-64791369D2E5}" type="pres">
      <dgm:prSet presAssocID="{CF2B2B93-91E2-4D35-A25F-956F6908EE8B}" presName="horzTwo" presStyleCnt="0"/>
      <dgm:spPr/>
    </dgm:pt>
    <dgm:pt modelId="{C7E0CF20-C9AF-4083-AC1A-47CDE425584D}" type="pres">
      <dgm:prSet presAssocID="{A9E284BE-6015-4D35-9863-95CA61C57D1E}" presName="sibSpaceTwo" presStyleCnt="0"/>
      <dgm:spPr/>
    </dgm:pt>
    <dgm:pt modelId="{8CF80A7A-BF09-419F-96DC-8E662D297C18}" type="pres">
      <dgm:prSet presAssocID="{F6D8C9D6-D214-42D5-99E3-85D8D477CB0B}" presName="vertTwo" presStyleCnt="0"/>
      <dgm:spPr/>
    </dgm:pt>
    <dgm:pt modelId="{46A6A331-51C8-47BD-B88C-B0919EC57F79}" type="pres">
      <dgm:prSet presAssocID="{F6D8C9D6-D214-42D5-99E3-85D8D477CB0B}" presName="txTwo" presStyleLbl="node2" presStyleIdx="1" presStyleCnt="3" custScaleX="23870" custLinFactNeighborX="-11401" custLinFactNeighborY="-2767">
        <dgm:presLayoutVars>
          <dgm:chPref val="3"/>
        </dgm:presLayoutVars>
      </dgm:prSet>
      <dgm:spPr/>
    </dgm:pt>
    <dgm:pt modelId="{55DC9FF5-1B93-4E79-98C8-D7C224A896F0}" type="pres">
      <dgm:prSet presAssocID="{F6D8C9D6-D214-42D5-99E3-85D8D477CB0B}" presName="horzTwo" presStyleCnt="0"/>
      <dgm:spPr/>
    </dgm:pt>
    <dgm:pt modelId="{4F577F59-36FB-40B3-8644-24FEE0C14479}" type="pres">
      <dgm:prSet presAssocID="{F992F07F-4F70-406E-8D81-BE6026541A60}" presName="sibSpaceTwo" presStyleCnt="0"/>
      <dgm:spPr/>
    </dgm:pt>
    <dgm:pt modelId="{D66D2ADA-D133-4CB2-9BB0-2C633F1684D4}" type="pres">
      <dgm:prSet presAssocID="{7E789F76-FEB7-43B9-9DBD-2A6F6551816D}" presName="vertTwo" presStyleCnt="0"/>
      <dgm:spPr/>
    </dgm:pt>
    <dgm:pt modelId="{A66AB49B-BBA9-4501-91D3-C8CE48F11369}" type="pres">
      <dgm:prSet presAssocID="{7E789F76-FEB7-43B9-9DBD-2A6F6551816D}" presName="txTwo" presStyleLbl="node2" presStyleIdx="2" presStyleCnt="3" custScaleX="22105" custLinFactNeighborX="-18339" custLinFactNeighborY="-2767">
        <dgm:presLayoutVars>
          <dgm:chPref val="3"/>
        </dgm:presLayoutVars>
      </dgm:prSet>
      <dgm:spPr/>
    </dgm:pt>
    <dgm:pt modelId="{622ADB0A-587D-493A-8EAF-FED520B4B24D}" type="pres">
      <dgm:prSet presAssocID="{7E789F76-FEB7-43B9-9DBD-2A6F6551816D}" presName="horzTwo" presStyleCnt="0"/>
      <dgm:spPr/>
    </dgm:pt>
  </dgm:ptLst>
  <dgm:cxnLst>
    <dgm:cxn modelId="{355E6613-DA08-49B9-8FD8-7D709E979AE6}" type="presOf" srcId="{F6D8C9D6-D214-42D5-99E3-85D8D477CB0B}" destId="{46A6A331-51C8-47BD-B88C-B0919EC57F79}" srcOrd="0" destOrd="0" presId="urn:microsoft.com/office/officeart/2005/8/layout/hierarchy4"/>
    <dgm:cxn modelId="{917CB935-3E2B-4556-A22D-346692B15E31}" srcId="{D6438C53-3533-4800-9B88-ED2F4F5E444C}" destId="{F6D8C9D6-D214-42D5-99E3-85D8D477CB0B}" srcOrd="1" destOrd="0" parTransId="{504B5053-161B-40A1-B61C-85662134C17A}" sibTransId="{F992F07F-4F70-406E-8D81-BE6026541A60}"/>
    <dgm:cxn modelId="{2235FA5C-9FBE-41D6-9C8C-5B4339273DC2}" type="presOf" srcId="{16A1751D-210F-498D-A382-0DF10878C805}" destId="{4E0546DA-1248-467A-B443-683DA0051E13}" srcOrd="0" destOrd="0" presId="urn:microsoft.com/office/officeart/2005/8/layout/hierarchy4"/>
    <dgm:cxn modelId="{DD46CF6D-8EEF-47FB-BCEF-037593A216C3}" srcId="{D6438C53-3533-4800-9B88-ED2F4F5E444C}" destId="{7E789F76-FEB7-43B9-9DBD-2A6F6551816D}" srcOrd="2" destOrd="0" parTransId="{3FBA1B82-2916-4778-B168-AFC1E50DE79F}" sibTransId="{A0F15580-C0C1-441B-9A9C-355AF34964FA}"/>
    <dgm:cxn modelId="{9792779D-905B-455A-8C29-1D77E9530898}" srcId="{16A1751D-210F-498D-A382-0DF10878C805}" destId="{D6438C53-3533-4800-9B88-ED2F4F5E444C}" srcOrd="0" destOrd="0" parTransId="{F8718158-46B9-42F5-9378-84CFC7F91A31}" sibTransId="{F9165E3F-A191-4BFD-8F10-5366C73FEDA8}"/>
    <dgm:cxn modelId="{2BCC56A0-88E5-43A5-B0B6-A9B134000779}" srcId="{D6438C53-3533-4800-9B88-ED2F4F5E444C}" destId="{CF2B2B93-91E2-4D35-A25F-956F6908EE8B}" srcOrd="0" destOrd="0" parTransId="{FEA3922A-FCE4-49FD-9E50-4A1F54BA173B}" sibTransId="{A9E284BE-6015-4D35-9863-95CA61C57D1E}"/>
    <dgm:cxn modelId="{F17DF7C0-F1BF-40AA-A949-456D0C3625BF}" type="presOf" srcId="{7E789F76-FEB7-43B9-9DBD-2A6F6551816D}" destId="{A66AB49B-BBA9-4501-91D3-C8CE48F11369}" srcOrd="0" destOrd="0" presId="urn:microsoft.com/office/officeart/2005/8/layout/hierarchy4"/>
    <dgm:cxn modelId="{441197CF-ECA3-490D-A2BC-CC2CB2EA4CEA}" type="presOf" srcId="{CF2B2B93-91E2-4D35-A25F-956F6908EE8B}" destId="{91D63758-9DE4-40CE-ADEF-BBA8356202DA}" srcOrd="0" destOrd="0" presId="urn:microsoft.com/office/officeart/2005/8/layout/hierarchy4"/>
    <dgm:cxn modelId="{7A710FD8-9EE7-4572-AF59-A4613F29E105}" type="presOf" srcId="{D6438C53-3533-4800-9B88-ED2F4F5E444C}" destId="{8EA11A66-6989-42F1-AA17-0DF1BB93B423}" srcOrd="0" destOrd="0" presId="urn:microsoft.com/office/officeart/2005/8/layout/hierarchy4"/>
    <dgm:cxn modelId="{0F38C5BF-0686-44A0-B5AC-349759A5DD78}" type="presParOf" srcId="{4E0546DA-1248-467A-B443-683DA0051E13}" destId="{71409D39-D77C-4F9F-A880-FE5D52EAF157}" srcOrd="0" destOrd="0" presId="urn:microsoft.com/office/officeart/2005/8/layout/hierarchy4"/>
    <dgm:cxn modelId="{93814B84-2590-404F-9603-C8C66A78BF43}" type="presParOf" srcId="{71409D39-D77C-4F9F-A880-FE5D52EAF157}" destId="{8EA11A66-6989-42F1-AA17-0DF1BB93B423}" srcOrd="0" destOrd="0" presId="urn:microsoft.com/office/officeart/2005/8/layout/hierarchy4"/>
    <dgm:cxn modelId="{25B11CC6-908B-484D-A8DB-B4D373E26C89}" type="presParOf" srcId="{71409D39-D77C-4F9F-A880-FE5D52EAF157}" destId="{549ABFFC-D4D9-4CFE-AE2A-F2CD9C9B9C5D}" srcOrd="1" destOrd="0" presId="urn:microsoft.com/office/officeart/2005/8/layout/hierarchy4"/>
    <dgm:cxn modelId="{B7B4B02D-59C7-42B8-9136-3FCAFF5DF9F4}" type="presParOf" srcId="{71409D39-D77C-4F9F-A880-FE5D52EAF157}" destId="{CEAF318E-3014-465D-9A0E-DC0F562C0475}" srcOrd="2" destOrd="0" presId="urn:microsoft.com/office/officeart/2005/8/layout/hierarchy4"/>
    <dgm:cxn modelId="{12C0C89B-D50C-4B8B-AA94-85F8598D183D}" type="presParOf" srcId="{CEAF318E-3014-465D-9A0E-DC0F562C0475}" destId="{AA20D6B7-926B-49F5-B9E1-97807C06CFC3}" srcOrd="0" destOrd="0" presId="urn:microsoft.com/office/officeart/2005/8/layout/hierarchy4"/>
    <dgm:cxn modelId="{A3B8B51B-3160-4CC3-A230-BB83FC32FA07}" type="presParOf" srcId="{AA20D6B7-926B-49F5-B9E1-97807C06CFC3}" destId="{91D63758-9DE4-40CE-ADEF-BBA8356202DA}" srcOrd="0" destOrd="0" presId="urn:microsoft.com/office/officeart/2005/8/layout/hierarchy4"/>
    <dgm:cxn modelId="{E9F3F71F-4602-454C-AA69-12136BF936AE}" type="presParOf" srcId="{AA20D6B7-926B-49F5-B9E1-97807C06CFC3}" destId="{51C89CB4-7513-405C-8D00-64791369D2E5}" srcOrd="1" destOrd="0" presId="urn:microsoft.com/office/officeart/2005/8/layout/hierarchy4"/>
    <dgm:cxn modelId="{5B541494-AB15-4F8E-B480-887090E51491}" type="presParOf" srcId="{CEAF318E-3014-465D-9A0E-DC0F562C0475}" destId="{C7E0CF20-C9AF-4083-AC1A-47CDE425584D}" srcOrd="1" destOrd="0" presId="urn:microsoft.com/office/officeart/2005/8/layout/hierarchy4"/>
    <dgm:cxn modelId="{73AD7682-8A34-4DF1-8B94-A649C10636ED}" type="presParOf" srcId="{CEAF318E-3014-465D-9A0E-DC0F562C0475}" destId="{8CF80A7A-BF09-419F-96DC-8E662D297C18}" srcOrd="2" destOrd="0" presId="urn:microsoft.com/office/officeart/2005/8/layout/hierarchy4"/>
    <dgm:cxn modelId="{F80ACE6F-8DE1-419A-A107-BF6009862FEF}" type="presParOf" srcId="{8CF80A7A-BF09-419F-96DC-8E662D297C18}" destId="{46A6A331-51C8-47BD-B88C-B0919EC57F79}" srcOrd="0" destOrd="0" presId="urn:microsoft.com/office/officeart/2005/8/layout/hierarchy4"/>
    <dgm:cxn modelId="{8E1376EC-14B3-41FC-AF4A-BBD2A96D02B3}" type="presParOf" srcId="{8CF80A7A-BF09-419F-96DC-8E662D297C18}" destId="{55DC9FF5-1B93-4E79-98C8-D7C224A896F0}" srcOrd="1" destOrd="0" presId="urn:microsoft.com/office/officeart/2005/8/layout/hierarchy4"/>
    <dgm:cxn modelId="{57DFD982-92E0-424B-9877-EE84F883F21A}" type="presParOf" srcId="{CEAF318E-3014-465D-9A0E-DC0F562C0475}" destId="{4F577F59-36FB-40B3-8644-24FEE0C14479}" srcOrd="3" destOrd="0" presId="urn:microsoft.com/office/officeart/2005/8/layout/hierarchy4"/>
    <dgm:cxn modelId="{D7771CDB-2216-4400-9E50-C9CB38A687CA}" type="presParOf" srcId="{CEAF318E-3014-465D-9A0E-DC0F562C0475}" destId="{D66D2ADA-D133-4CB2-9BB0-2C633F1684D4}" srcOrd="4" destOrd="0" presId="urn:microsoft.com/office/officeart/2005/8/layout/hierarchy4"/>
    <dgm:cxn modelId="{10C109AA-7D1E-4337-8D1F-FAACFB6B0D17}" type="presParOf" srcId="{D66D2ADA-D133-4CB2-9BB0-2C633F1684D4}" destId="{A66AB49B-BBA9-4501-91D3-C8CE48F11369}" srcOrd="0" destOrd="0" presId="urn:microsoft.com/office/officeart/2005/8/layout/hierarchy4"/>
    <dgm:cxn modelId="{7D214611-AD70-4917-9122-19D4355686BC}" type="presParOf" srcId="{D66D2ADA-D133-4CB2-9BB0-2C633F1684D4}" destId="{622ADB0A-587D-493A-8EAF-FED520B4B24D}"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CC3D5-FF5B-489C-8246-71D33B61E3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en-US" sz="2000" b="1" u="sng" kern="1200" dirty="0" err="1">
              <a:solidFill>
                <a:schemeClr val="tx1">
                  <a:lumMod val="75000"/>
                  <a:lumOff val="25000"/>
                </a:schemeClr>
              </a:solidFill>
            </a:rPr>
            <a:t>Composante</a:t>
          </a:r>
          <a:r>
            <a:rPr lang="en-US" sz="2000" b="1" u="sng" kern="1200" dirty="0">
              <a:solidFill>
                <a:schemeClr val="tx1">
                  <a:lumMod val="75000"/>
                  <a:lumOff val="25000"/>
                </a:schemeClr>
              </a:solidFill>
            </a:rPr>
            <a:t> 1</a:t>
          </a:r>
        </a:p>
        <a:p>
          <a:r>
            <a:rPr lang="en-US" sz="2700" b="1" kern="1200" dirty="0"/>
            <a:t> </a:t>
          </a:r>
          <a:r>
            <a:rPr lang="fr-FR" sz="2700" b="1" kern="1200" dirty="0"/>
            <a:t>Augmentation de la Productivité Agricole</a:t>
          </a:r>
        </a:p>
        <a:p>
          <a:r>
            <a:rPr lang="en-US" sz="2000" b="1" kern="1200" dirty="0">
              <a:solidFill>
                <a:srgbClr val="18B844">
                  <a:lumMod val="50000"/>
                </a:srgbClr>
              </a:solidFill>
              <a:latin typeface="Arial"/>
              <a:ea typeface="+mn-ea"/>
              <a:cs typeface="+mn-cs"/>
            </a:rPr>
            <a:t>(US$ 20.37 M)</a:t>
          </a:r>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en-US" sz="2000" b="1" i="0" u="sng" kern="1200" dirty="0">
              <a:solidFill>
                <a:schemeClr val="tx1">
                  <a:lumMod val="75000"/>
                  <a:lumOff val="25000"/>
                </a:schemeClr>
              </a:solidFill>
            </a:rPr>
            <a:t>Sous-</a:t>
          </a:r>
          <a:r>
            <a:rPr lang="en-US" sz="2000" b="1" i="0" u="sng" kern="1200" dirty="0" err="1">
              <a:solidFill>
                <a:schemeClr val="tx1">
                  <a:lumMod val="75000"/>
                  <a:lumOff val="25000"/>
                </a:schemeClr>
              </a:solidFill>
            </a:rPr>
            <a:t>composante</a:t>
          </a:r>
          <a:r>
            <a:rPr lang="en-US" sz="2000" b="1" i="0" u="sng" kern="1200" dirty="0">
              <a:solidFill>
                <a:schemeClr val="tx1">
                  <a:lumMod val="75000"/>
                  <a:lumOff val="25000"/>
                </a:schemeClr>
              </a:solidFill>
            </a:rPr>
            <a:t> 1.1</a:t>
          </a:r>
        </a:p>
        <a:p>
          <a:r>
            <a:rPr lang="fr-BE" sz="2400" b="1" i="0" kern="1200" dirty="0"/>
            <a:t>Amélioration de la gestion de l’eau</a:t>
          </a:r>
        </a:p>
        <a:p>
          <a:r>
            <a:rPr lang="en-US" sz="2000" b="1" kern="1200" dirty="0">
              <a:solidFill>
                <a:srgbClr val="18B844">
                  <a:lumMod val="50000"/>
                </a:srgbClr>
              </a:solidFill>
              <a:latin typeface="Arial"/>
              <a:ea typeface="+mn-ea"/>
              <a:cs typeface="+mn-cs"/>
            </a:rPr>
            <a:t>(US$ 16.03 M)</a:t>
          </a:r>
          <a:r>
            <a:rPr lang="fr-FR" sz="2000" b="1" i="1" kern="1200" dirty="0"/>
            <a:t> </a:t>
          </a:r>
        </a:p>
        <a:p>
          <a:endParaRPr lang="fr-FR" sz="2000" b="1" i="1" kern="1200" dirty="0"/>
        </a:p>
        <a:p>
          <a:endParaRPr lang="fr-FR" sz="2000" b="1" i="1" kern="1200" dirty="0"/>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032C8504-883F-4EB5-AFA9-93A407A9A341}">
      <dgm:prSet custT="1"/>
      <dgm:spPr/>
      <dgm:t>
        <a:bodyPr/>
        <a:lstStyle/>
        <a:p>
          <a:r>
            <a:rPr lang="en-US" sz="2000" b="1" i="0" u="sng" kern="1200" dirty="0">
              <a:solidFill>
                <a:schemeClr val="tx1">
                  <a:lumMod val="75000"/>
                  <a:lumOff val="25000"/>
                </a:schemeClr>
              </a:solidFill>
              <a:latin typeface="Arial"/>
              <a:ea typeface="+mn-ea"/>
              <a:cs typeface="+mn-cs"/>
            </a:rPr>
            <a:t>Sous-</a:t>
          </a:r>
          <a:r>
            <a:rPr lang="en-US" sz="2000" b="1" i="0" u="sng" kern="1200" dirty="0" err="1">
              <a:solidFill>
                <a:schemeClr val="tx1">
                  <a:lumMod val="75000"/>
                  <a:lumOff val="25000"/>
                </a:schemeClr>
              </a:solidFill>
              <a:latin typeface="Arial"/>
              <a:ea typeface="+mn-ea"/>
              <a:cs typeface="+mn-cs"/>
            </a:rPr>
            <a:t>composante</a:t>
          </a:r>
          <a:r>
            <a:rPr lang="en-US" sz="2000" b="1" i="0" u="sng" kern="1200" dirty="0">
              <a:solidFill>
                <a:schemeClr val="tx1">
                  <a:lumMod val="75000"/>
                  <a:lumOff val="25000"/>
                </a:schemeClr>
              </a:solidFill>
              <a:latin typeface="Arial"/>
              <a:ea typeface="+mn-ea"/>
              <a:cs typeface="+mn-cs"/>
            </a:rPr>
            <a:t> 1.2</a:t>
          </a:r>
        </a:p>
        <a:p>
          <a:r>
            <a:rPr lang="fr-FR" sz="2400" b="1" i="0" kern="1200" dirty="0">
              <a:solidFill>
                <a:srgbClr val="021F43">
                  <a:hueOff val="0"/>
                  <a:satOff val="0"/>
                  <a:lumOff val="0"/>
                  <a:alphaOff val="0"/>
                </a:srgbClr>
              </a:solidFill>
              <a:latin typeface="Arial"/>
              <a:ea typeface="+mn-ea"/>
              <a:cs typeface="+mn-cs"/>
            </a:rPr>
            <a:t>Accès aux Technologies, Innovations et Services de Conseil </a:t>
          </a:r>
          <a:r>
            <a:rPr lang="en-US" sz="2000" b="1" kern="1200" dirty="0">
              <a:solidFill>
                <a:srgbClr val="18B844">
                  <a:lumMod val="50000"/>
                </a:srgbClr>
              </a:solidFill>
              <a:latin typeface="Arial"/>
              <a:ea typeface="+mn-ea"/>
              <a:cs typeface="+mn-cs"/>
            </a:rPr>
            <a:t>(US$ 4.34 M) </a:t>
          </a:r>
        </a:p>
        <a:p>
          <a:endParaRPr lang="en-US" sz="2000" b="1" kern="1200" dirty="0">
            <a:solidFill>
              <a:srgbClr val="18B844">
                <a:lumMod val="50000"/>
              </a:srgbClr>
            </a:solidFill>
            <a:latin typeface="Arial"/>
            <a:ea typeface="+mn-ea"/>
            <a:cs typeface="+mn-cs"/>
          </a:endParaRPr>
        </a:p>
      </dgm:t>
    </dgm:pt>
    <dgm:pt modelId="{88C09034-36B7-4B19-A377-82B63C949A7C}" type="parTrans" cxnId="{0EFB58E5-C535-4A0F-B2DE-0DF1FB74E819}">
      <dgm:prSet/>
      <dgm:spPr/>
      <dgm:t>
        <a:bodyPr/>
        <a:lstStyle/>
        <a:p>
          <a:endParaRPr lang="en-US"/>
        </a:p>
      </dgm:t>
    </dgm:pt>
    <dgm:pt modelId="{A288A0D1-A48C-4455-9AE7-583B065BEA3E}" type="sibTrans" cxnId="{0EFB58E5-C535-4A0F-B2DE-0DF1FB74E819}">
      <dgm:prSet/>
      <dgm:spPr/>
      <dgm:t>
        <a:bodyPr/>
        <a:lstStyle/>
        <a:p>
          <a:endParaRPr lang="en-US"/>
        </a:p>
      </dgm:t>
    </dgm:pt>
    <dgm:pt modelId="{FA3DE810-09C1-4E5A-8299-CD9CBBEF86AC}" type="pres">
      <dgm:prSet presAssocID="{32ACC3D5-FF5B-489C-8246-71D33B61E3F8}" presName="hierChild1" presStyleCnt="0">
        <dgm:presLayoutVars>
          <dgm:chPref val="1"/>
          <dgm:dir/>
          <dgm:animOne val="branch"/>
          <dgm:animLvl val="lvl"/>
          <dgm:resizeHandles/>
        </dgm:presLayoutVars>
      </dgm:prSet>
      <dgm:spPr/>
    </dgm:pt>
    <dgm:pt modelId="{743C69A0-C31E-4DFE-B524-A8DC86AF5BBB}" type="pres">
      <dgm:prSet presAssocID="{6A41214E-2C0B-4AA4-871D-5FFBD75715D5}" presName="hierRoot1" presStyleCnt="0"/>
      <dgm:spPr/>
    </dgm:pt>
    <dgm:pt modelId="{806917E1-A99C-490B-BE5D-C6ECA47DAE5A}" type="pres">
      <dgm:prSet presAssocID="{6A41214E-2C0B-4AA4-871D-5FFBD75715D5}" presName="composite" presStyleCnt="0"/>
      <dgm:spPr/>
    </dgm:pt>
    <dgm:pt modelId="{2287E322-A02E-45F6-9BB4-E4F05BED3302}" type="pres">
      <dgm:prSet presAssocID="{6A41214E-2C0B-4AA4-871D-5FFBD75715D5}" presName="background" presStyleLbl="node0" presStyleIdx="0" presStyleCnt="1"/>
      <dgm:spPr/>
    </dgm:pt>
    <dgm:pt modelId="{DD3B764A-3745-4CAC-95D9-C1EEEE63C343}" type="pres">
      <dgm:prSet presAssocID="{6A41214E-2C0B-4AA4-871D-5FFBD75715D5}" presName="text" presStyleLbl="fgAcc0" presStyleIdx="0" presStyleCnt="1">
        <dgm:presLayoutVars>
          <dgm:chPref val="3"/>
        </dgm:presLayoutVars>
      </dgm:prSet>
      <dgm:spPr/>
    </dgm:pt>
    <dgm:pt modelId="{F93DEC65-91AA-499C-ACF2-00B839A83B4D}" type="pres">
      <dgm:prSet presAssocID="{6A41214E-2C0B-4AA4-871D-5FFBD75715D5}" presName="hierChild2" presStyleCnt="0"/>
      <dgm:spPr/>
    </dgm:pt>
    <dgm:pt modelId="{28782D78-B0F2-45C2-8959-CB7404A0F69A}" type="pres">
      <dgm:prSet presAssocID="{26642DF4-D0CB-438A-A59B-BE4F7ACED0A1}" presName="Name10" presStyleLbl="parChTrans1D2" presStyleIdx="0" presStyleCnt="2"/>
      <dgm:spPr/>
    </dgm:pt>
    <dgm:pt modelId="{8BCEDFCD-9F5B-4879-BF63-B6EBF27F1C49}" type="pres">
      <dgm:prSet presAssocID="{A1203AA7-F828-457F-B8CC-94EFFEFEF470}" presName="hierRoot2" presStyleCnt="0"/>
      <dgm:spPr/>
    </dgm:pt>
    <dgm:pt modelId="{323C3CC5-6875-4DB8-BF6D-26ED298D7BB7}" type="pres">
      <dgm:prSet presAssocID="{A1203AA7-F828-457F-B8CC-94EFFEFEF470}" presName="composite2" presStyleCnt="0"/>
      <dgm:spPr/>
    </dgm:pt>
    <dgm:pt modelId="{358A7D5C-B7B7-4801-B357-9653D07E672E}" type="pres">
      <dgm:prSet presAssocID="{A1203AA7-F828-457F-B8CC-94EFFEFEF470}" presName="background2" presStyleLbl="node2" presStyleIdx="0" presStyleCnt="2"/>
      <dgm:spPr/>
    </dgm:pt>
    <dgm:pt modelId="{1AB68438-C5D1-4C30-B4ED-74F3595BE6B5}" type="pres">
      <dgm:prSet presAssocID="{A1203AA7-F828-457F-B8CC-94EFFEFEF470}" presName="text2" presStyleLbl="fgAcc2" presStyleIdx="0" presStyleCnt="2" custScaleX="106025">
        <dgm:presLayoutVars>
          <dgm:chPref val="3"/>
        </dgm:presLayoutVars>
      </dgm:prSet>
      <dgm:spPr/>
    </dgm:pt>
    <dgm:pt modelId="{FCBDEFF9-C2EC-4323-8D61-B66A010C864C}" type="pres">
      <dgm:prSet presAssocID="{A1203AA7-F828-457F-B8CC-94EFFEFEF470}" presName="hierChild3" presStyleCnt="0"/>
      <dgm:spPr/>
    </dgm:pt>
    <dgm:pt modelId="{3FC77DB2-5871-401D-95E9-93AC62B5A328}" type="pres">
      <dgm:prSet presAssocID="{88C09034-36B7-4B19-A377-82B63C949A7C}" presName="Name10" presStyleLbl="parChTrans1D2" presStyleIdx="1" presStyleCnt="2"/>
      <dgm:spPr/>
    </dgm:pt>
    <dgm:pt modelId="{B771A879-6120-43F5-B413-AB4CAD14B792}" type="pres">
      <dgm:prSet presAssocID="{032C8504-883F-4EB5-AFA9-93A407A9A341}" presName="hierRoot2" presStyleCnt="0"/>
      <dgm:spPr/>
    </dgm:pt>
    <dgm:pt modelId="{29798F2E-F8FB-4E56-8579-EFF7A2915D9D}" type="pres">
      <dgm:prSet presAssocID="{032C8504-883F-4EB5-AFA9-93A407A9A341}" presName="composite2" presStyleCnt="0"/>
      <dgm:spPr/>
    </dgm:pt>
    <dgm:pt modelId="{8B71D815-FE54-4D86-A1AA-D9253B44B60F}" type="pres">
      <dgm:prSet presAssocID="{032C8504-883F-4EB5-AFA9-93A407A9A341}" presName="background2" presStyleLbl="node2" presStyleIdx="1" presStyleCnt="2"/>
      <dgm:spPr/>
    </dgm:pt>
    <dgm:pt modelId="{AD98CCC5-ED5C-4E00-95A8-CEFCD3A50793}" type="pres">
      <dgm:prSet presAssocID="{032C8504-883F-4EB5-AFA9-93A407A9A341}" presName="text2" presStyleLbl="fgAcc2" presStyleIdx="1" presStyleCnt="2" custScaleX="121952">
        <dgm:presLayoutVars>
          <dgm:chPref val="3"/>
        </dgm:presLayoutVars>
      </dgm:prSet>
      <dgm:spPr/>
    </dgm:pt>
    <dgm:pt modelId="{86D377B0-9E84-4318-AFEF-7F9866513876}" type="pres">
      <dgm:prSet presAssocID="{032C8504-883F-4EB5-AFA9-93A407A9A341}" presName="hierChild3" presStyleCnt="0"/>
      <dgm:spPr/>
    </dgm:pt>
  </dgm:ptLst>
  <dgm:cxnLst>
    <dgm:cxn modelId="{AB84A70B-76DF-4974-90B8-407FF2833D57}" srcId="{32ACC3D5-FF5B-489C-8246-71D33B61E3F8}" destId="{6A41214E-2C0B-4AA4-871D-5FFBD75715D5}" srcOrd="0" destOrd="0" parTransId="{45ADECA4-57EB-40B5-BC96-581FA491E785}" sibTransId="{C9F9A96C-BA03-4E96-9BD2-0074F4899EDF}"/>
    <dgm:cxn modelId="{34D0FA18-9D49-44AD-B0E1-EBE91567E243}" type="presOf" srcId="{6A41214E-2C0B-4AA4-871D-5FFBD75715D5}" destId="{DD3B764A-3745-4CAC-95D9-C1EEEE63C343}" srcOrd="0" destOrd="0" presId="urn:microsoft.com/office/officeart/2005/8/layout/hierarchy1"/>
    <dgm:cxn modelId="{EBBC721C-63A8-400C-9004-731B32D7DD02}" type="presOf" srcId="{032C8504-883F-4EB5-AFA9-93A407A9A341}" destId="{AD98CCC5-ED5C-4E00-95A8-CEFCD3A50793}" srcOrd="0" destOrd="0" presId="urn:microsoft.com/office/officeart/2005/8/layout/hierarchy1"/>
    <dgm:cxn modelId="{1A276C20-2591-442A-AE3B-B628CC903AFF}" type="presOf" srcId="{32ACC3D5-FF5B-489C-8246-71D33B61E3F8}" destId="{FA3DE810-09C1-4E5A-8299-CD9CBBEF86AC}" srcOrd="0" destOrd="0" presId="urn:microsoft.com/office/officeart/2005/8/layout/hierarchy1"/>
    <dgm:cxn modelId="{5E46B632-6A66-47B3-8ECD-4E36AE8278CF}" type="presOf" srcId="{A1203AA7-F828-457F-B8CC-94EFFEFEF470}" destId="{1AB68438-C5D1-4C30-B4ED-74F3595BE6B5}" srcOrd="0" destOrd="0" presId="urn:microsoft.com/office/officeart/2005/8/layout/hierarchy1"/>
    <dgm:cxn modelId="{60688E6C-F1C8-44C8-A763-5254C4C53A82}" type="presOf" srcId="{88C09034-36B7-4B19-A377-82B63C949A7C}" destId="{3FC77DB2-5871-401D-95E9-93AC62B5A328}" srcOrd="0" destOrd="0" presId="urn:microsoft.com/office/officeart/2005/8/layout/hierarchy1"/>
    <dgm:cxn modelId="{0453A89B-C237-4079-8382-BEB0EDF5BCD3}" type="presOf" srcId="{26642DF4-D0CB-438A-A59B-BE4F7ACED0A1}" destId="{28782D78-B0F2-45C2-8959-CB7404A0F69A}" srcOrd="0" destOrd="0" presId="urn:microsoft.com/office/officeart/2005/8/layout/hierarchy1"/>
    <dgm:cxn modelId="{E74814D0-9B69-4951-963D-64DA0E5C5F78}" srcId="{6A41214E-2C0B-4AA4-871D-5FFBD75715D5}" destId="{A1203AA7-F828-457F-B8CC-94EFFEFEF470}" srcOrd="0" destOrd="0" parTransId="{26642DF4-D0CB-438A-A59B-BE4F7ACED0A1}" sibTransId="{597D6B57-9F14-43A7-90EC-3FE0DE7DC864}"/>
    <dgm:cxn modelId="{0EFB58E5-C535-4A0F-B2DE-0DF1FB74E819}" srcId="{6A41214E-2C0B-4AA4-871D-5FFBD75715D5}" destId="{032C8504-883F-4EB5-AFA9-93A407A9A341}" srcOrd="1" destOrd="0" parTransId="{88C09034-36B7-4B19-A377-82B63C949A7C}" sibTransId="{A288A0D1-A48C-4455-9AE7-583B065BEA3E}"/>
    <dgm:cxn modelId="{6907DF98-C4DD-4AAC-B428-CA712194283C}" type="presParOf" srcId="{FA3DE810-09C1-4E5A-8299-CD9CBBEF86AC}" destId="{743C69A0-C31E-4DFE-B524-A8DC86AF5BBB}" srcOrd="0" destOrd="0" presId="urn:microsoft.com/office/officeart/2005/8/layout/hierarchy1"/>
    <dgm:cxn modelId="{B0217F63-F318-4DC0-90EB-7640EADDE49C}" type="presParOf" srcId="{743C69A0-C31E-4DFE-B524-A8DC86AF5BBB}" destId="{806917E1-A99C-490B-BE5D-C6ECA47DAE5A}" srcOrd="0" destOrd="0" presId="urn:microsoft.com/office/officeart/2005/8/layout/hierarchy1"/>
    <dgm:cxn modelId="{B4F9A1FA-83B8-4735-B96D-90155467705E}" type="presParOf" srcId="{806917E1-A99C-490B-BE5D-C6ECA47DAE5A}" destId="{2287E322-A02E-45F6-9BB4-E4F05BED3302}" srcOrd="0" destOrd="0" presId="urn:microsoft.com/office/officeart/2005/8/layout/hierarchy1"/>
    <dgm:cxn modelId="{90299CF8-F79A-411C-832D-11B3EB58A1A9}" type="presParOf" srcId="{806917E1-A99C-490B-BE5D-C6ECA47DAE5A}" destId="{DD3B764A-3745-4CAC-95D9-C1EEEE63C343}" srcOrd="1" destOrd="0" presId="urn:microsoft.com/office/officeart/2005/8/layout/hierarchy1"/>
    <dgm:cxn modelId="{9674AA16-A94B-4243-A16E-B8D48D662281}" type="presParOf" srcId="{743C69A0-C31E-4DFE-B524-A8DC86AF5BBB}" destId="{F93DEC65-91AA-499C-ACF2-00B839A83B4D}" srcOrd="1" destOrd="0" presId="urn:microsoft.com/office/officeart/2005/8/layout/hierarchy1"/>
    <dgm:cxn modelId="{95AE8EC9-ECAC-4BE1-AC28-4F7C31992203}" type="presParOf" srcId="{F93DEC65-91AA-499C-ACF2-00B839A83B4D}" destId="{28782D78-B0F2-45C2-8959-CB7404A0F69A}" srcOrd="0" destOrd="0" presId="urn:microsoft.com/office/officeart/2005/8/layout/hierarchy1"/>
    <dgm:cxn modelId="{67F0CECF-EE06-496A-BCC2-290681498225}" type="presParOf" srcId="{F93DEC65-91AA-499C-ACF2-00B839A83B4D}" destId="{8BCEDFCD-9F5B-4879-BF63-B6EBF27F1C49}" srcOrd="1" destOrd="0" presId="urn:microsoft.com/office/officeart/2005/8/layout/hierarchy1"/>
    <dgm:cxn modelId="{1D5DEC68-6E3D-4B04-809D-0A03CC83126F}" type="presParOf" srcId="{8BCEDFCD-9F5B-4879-BF63-B6EBF27F1C49}" destId="{323C3CC5-6875-4DB8-BF6D-26ED298D7BB7}" srcOrd="0" destOrd="0" presId="urn:microsoft.com/office/officeart/2005/8/layout/hierarchy1"/>
    <dgm:cxn modelId="{8589B088-46A2-486D-91EB-2B829A0E9610}" type="presParOf" srcId="{323C3CC5-6875-4DB8-BF6D-26ED298D7BB7}" destId="{358A7D5C-B7B7-4801-B357-9653D07E672E}" srcOrd="0" destOrd="0" presId="urn:microsoft.com/office/officeart/2005/8/layout/hierarchy1"/>
    <dgm:cxn modelId="{E1F5B1B6-06DF-4D4E-A146-45114E2347D2}" type="presParOf" srcId="{323C3CC5-6875-4DB8-BF6D-26ED298D7BB7}" destId="{1AB68438-C5D1-4C30-B4ED-74F3595BE6B5}" srcOrd="1" destOrd="0" presId="urn:microsoft.com/office/officeart/2005/8/layout/hierarchy1"/>
    <dgm:cxn modelId="{BF1BD869-FC06-4DBA-A29D-DE353EAFEF37}" type="presParOf" srcId="{8BCEDFCD-9F5B-4879-BF63-B6EBF27F1C49}" destId="{FCBDEFF9-C2EC-4323-8D61-B66A010C864C}" srcOrd="1" destOrd="0" presId="urn:microsoft.com/office/officeart/2005/8/layout/hierarchy1"/>
    <dgm:cxn modelId="{D4F13792-6C59-4CF6-96A3-F6F4E598ED47}" type="presParOf" srcId="{F93DEC65-91AA-499C-ACF2-00B839A83B4D}" destId="{3FC77DB2-5871-401D-95E9-93AC62B5A328}" srcOrd="2" destOrd="0" presId="urn:microsoft.com/office/officeart/2005/8/layout/hierarchy1"/>
    <dgm:cxn modelId="{D40EE09E-F708-42FE-B2CF-33078818875F}" type="presParOf" srcId="{F93DEC65-91AA-499C-ACF2-00B839A83B4D}" destId="{B771A879-6120-43F5-B413-AB4CAD14B792}" srcOrd="3" destOrd="0" presId="urn:microsoft.com/office/officeart/2005/8/layout/hierarchy1"/>
    <dgm:cxn modelId="{E1229230-33DD-437B-B856-CA48F5F9136D}" type="presParOf" srcId="{B771A879-6120-43F5-B413-AB4CAD14B792}" destId="{29798F2E-F8FB-4E56-8579-EFF7A2915D9D}" srcOrd="0" destOrd="0" presId="urn:microsoft.com/office/officeart/2005/8/layout/hierarchy1"/>
    <dgm:cxn modelId="{91D3B2BB-E237-4B90-B95A-5E1C89740574}" type="presParOf" srcId="{29798F2E-F8FB-4E56-8579-EFF7A2915D9D}" destId="{8B71D815-FE54-4D86-A1AA-D9253B44B60F}" srcOrd="0" destOrd="0" presId="urn:microsoft.com/office/officeart/2005/8/layout/hierarchy1"/>
    <dgm:cxn modelId="{E14D2066-16A2-43AB-B7D8-DD500D7B142F}" type="presParOf" srcId="{29798F2E-F8FB-4E56-8579-EFF7A2915D9D}" destId="{AD98CCC5-ED5C-4E00-95A8-CEFCD3A50793}" srcOrd="1" destOrd="0" presId="urn:microsoft.com/office/officeart/2005/8/layout/hierarchy1"/>
    <dgm:cxn modelId="{B0BFA145-1006-40DE-8D80-4449B22A57C8}" type="presParOf" srcId="{B771A879-6120-43F5-B413-AB4CAD14B792}" destId="{86D377B0-9E84-4318-AFEF-7F98665138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1</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1 : Augmentation de la productivité agricole</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1.1:</a:t>
          </a:r>
        </a:p>
        <a:p>
          <a:endParaRPr lang="fr-BE" sz="2000" b="1" i="0" u="sng" kern="1200" noProof="0" dirty="0">
            <a:solidFill>
              <a:schemeClr val="bg2">
                <a:lumMod val="75000"/>
              </a:schemeClr>
            </a:solidFill>
          </a:endParaRPr>
        </a:p>
        <a:p>
          <a:r>
            <a:rPr lang="fr-FR" sz="2400" b="1" kern="1200" dirty="0"/>
            <a:t>Amélioration de la gestion de l'eau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(US$ 16.03 million)</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BE" sz="2400" kern="1200" noProof="0" dirty="0">
              <a:solidFill>
                <a:prstClr val="white"/>
              </a:solidFill>
              <a:latin typeface="Calibri" panose="020F0502020204030204" pitchFamily="34" charset="0"/>
              <a:ea typeface="+mn-ea"/>
              <a:cs typeface="+mn-cs"/>
            </a:rPr>
            <a:t>Améliorer la gestion de l’eau en réhabilitant/développant des systèmes d’irrigation pour un total de 3000 ha</a:t>
          </a: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798B0BF5-3AE3-4DED-899B-0372FEA13416}">
      <dgm:prSet custT="1"/>
      <dgm:spPr/>
      <dgm:t>
        <a:bodyPr/>
        <a:lstStyle/>
        <a:p>
          <a:r>
            <a:rPr lang="fr-CM" sz="2400" kern="1200" noProof="0" dirty="0">
              <a:solidFill>
                <a:prstClr val="white"/>
              </a:solidFill>
              <a:latin typeface="Calibri" panose="020F0502020204030204" pitchFamily="34" charset="0"/>
              <a:ea typeface="+mn-ea"/>
              <a:cs typeface="+mn-cs"/>
            </a:rPr>
            <a:t>Travaux de Génie civil pour les infrastructures d’irrigation</a:t>
          </a:r>
        </a:p>
      </dgm:t>
    </dgm:pt>
    <dgm:pt modelId="{EF854675-F7A5-4A52-834E-99224D18BBD9}" type="parTrans" cxnId="{C78AC9BE-52C7-46C6-949D-C3AFAC1AF4F9}">
      <dgm:prSet/>
      <dgm:spPr/>
      <dgm:t>
        <a:bodyPr/>
        <a:lstStyle/>
        <a:p>
          <a:endParaRPr lang="en-US"/>
        </a:p>
      </dgm:t>
    </dgm:pt>
    <dgm:pt modelId="{91859DFF-1B2F-41F3-B651-B9B0E83E462D}" type="sibTrans" cxnId="{C78AC9BE-52C7-46C6-949D-C3AFAC1AF4F9}">
      <dgm:prSet/>
      <dgm:spPr/>
      <dgm:t>
        <a:bodyPr/>
        <a:lstStyle/>
        <a:p>
          <a:endParaRPr lang="en-US"/>
        </a:p>
      </dgm:t>
    </dgm:pt>
    <dgm:pt modelId="{2172B704-F466-4B96-BFB9-7E77041A0D63}">
      <dgm:prSet custT="1"/>
      <dgm:spPr/>
      <dgm:t>
        <a:bodyPr/>
        <a:lstStyle/>
        <a:p>
          <a:r>
            <a:rPr lang="fr-CM" sz="2400" kern="1200" noProof="0" dirty="0">
              <a:solidFill>
                <a:prstClr val="white"/>
              </a:solidFill>
              <a:latin typeface="Calibri" panose="020F0502020204030204" pitchFamily="34" charset="0"/>
              <a:ea typeface="+mn-ea"/>
              <a:cs typeface="+mn-cs"/>
            </a:rPr>
            <a:t>Adoption de technologies simples de gestion de l’eau, efficaces, utilisant moins de main-d’œuvre </a:t>
          </a:r>
        </a:p>
      </dgm:t>
    </dgm:pt>
    <dgm:pt modelId="{970610DA-9CE8-476E-9B3A-F1B0B8B3A183}" type="parTrans" cxnId="{1F07685F-F97F-4BD2-B47F-2A208E2C05DB}">
      <dgm:prSet/>
      <dgm:spPr/>
      <dgm:t>
        <a:bodyPr/>
        <a:lstStyle/>
        <a:p>
          <a:endParaRPr lang="fr-GN"/>
        </a:p>
      </dgm:t>
    </dgm:pt>
    <dgm:pt modelId="{60BF3CF4-649E-4658-9683-394EDEDC128E}" type="sibTrans" cxnId="{1F07685F-F97F-4BD2-B47F-2A208E2C05DB}">
      <dgm:prSet/>
      <dgm:spPr/>
      <dgm:t>
        <a:bodyPr/>
        <a:lstStyle/>
        <a:p>
          <a:endParaRPr lang="fr-GN"/>
        </a:p>
      </dgm:t>
    </dgm:pt>
    <dgm:pt modelId="{8052BC27-AB2C-4B2D-9E1E-02678A66FC79}">
      <dgm:prSet custT="1"/>
      <dgm:spPr/>
      <dgm:t>
        <a:bodyPr/>
        <a:lstStyle/>
        <a:p>
          <a:r>
            <a:rPr lang="fr-CM" sz="2400" kern="1200" noProof="0" dirty="0">
              <a:solidFill>
                <a:prstClr val="white"/>
              </a:solidFill>
              <a:latin typeface="Calibri" panose="020F0502020204030204" pitchFamily="34" charset="0"/>
              <a:ea typeface="+mn-ea"/>
              <a:cs typeface="+mn-cs"/>
            </a:rPr>
            <a:t>Création ou renforcement des AUEs, y compris l’élaboration des procédures (DNGR)</a:t>
          </a:r>
        </a:p>
      </dgm:t>
    </dgm:pt>
    <dgm:pt modelId="{8037749B-680A-4984-AF37-BC09AB2351C6}" type="parTrans" cxnId="{0F939AE8-02B8-4345-8E48-68F36C855A71}">
      <dgm:prSet/>
      <dgm:spPr/>
      <dgm:t>
        <a:bodyPr/>
        <a:lstStyle/>
        <a:p>
          <a:endParaRPr lang="fr-GN"/>
        </a:p>
      </dgm:t>
    </dgm:pt>
    <dgm:pt modelId="{65A077C4-8000-40FA-881B-F684C3367B0A}" type="sibTrans" cxnId="{0F939AE8-02B8-4345-8E48-68F36C855A71}">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1F07685F-F97F-4BD2-B47F-2A208E2C05DB}" srcId="{A1203AA7-F828-457F-B8CC-94EFFEFEF470}" destId="{2172B704-F466-4B96-BFB9-7E77041A0D63}" srcOrd="1" destOrd="0" parTransId="{970610DA-9CE8-476E-9B3A-F1B0B8B3A183}" sibTransId="{60BF3CF4-649E-4658-9683-394EDEDC128E}"/>
    <dgm:cxn modelId="{52A97C46-15BC-46FB-B4E8-B796AB175084}" type="presOf" srcId="{2172B704-F466-4B96-BFB9-7E77041A0D63}" destId="{C0D064B2-A3B3-4E19-A3DE-5ECFE3508A13}" srcOrd="0" destOrd="2" presId="urn:diagrams.loki3.com/BracketList"/>
    <dgm:cxn modelId="{3C2CAB59-8785-43B6-B868-6D325C6C9CE2}" type="presOf" srcId="{798B0BF5-3AE3-4DED-899B-0372FEA13416}" destId="{C0D064B2-A3B3-4E19-A3DE-5ECFE3508A13}" srcOrd="0" destOrd="1" presId="urn:diagrams.loki3.com/BracketList"/>
    <dgm:cxn modelId="{60E59289-AC62-436F-8049-2ADDDD72131D}" type="presOf" srcId="{32ACC3D5-FF5B-489C-8246-71D33B61E3F8}" destId="{257C1050-C622-4EB9-AFBB-3F7A855CEDB5}" srcOrd="0" destOrd="0" presId="urn:diagrams.loki3.com/BracketList"/>
    <dgm:cxn modelId="{58B45CB1-0982-4EB0-955E-420EC23A7DAA}" type="presOf" srcId="{A1203AA7-F828-457F-B8CC-94EFFEFEF470}" destId="{C0D064B2-A3B3-4E19-A3DE-5ECFE3508A13}" srcOrd="0" destOrd="0" presId="urn:diagrams.loki3.com/BracketList"/>
    <dgm:cxn modelId="{C78AC9BE-52C7-46C6-949D-C3AFAC1AF4F9}" srcId="{A1203AA7-F828-457F-B8CC-94EFFEFEF470}" destId="{798B0BF5-3AE3-4DED-899B-0372FEA13416}" srcOrd="0" destOrd="0" parTransId="{EF854675-F7A5-4A52-834E-99224D18BBD9}" sibTransId="{91859DFF-1B2F-41F3-B651-B9B0E83E462D}"/>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C8A220E8-21DB-4C99-85BF-E92D68A02F98}" type="presOf" srcId="{8052BC27-AB2C-4B2D-9E1E-02678A66FC79}" destId="{C0D064B2-A3B3-4E19-A3DE-5ECFE3508A13}" srcOrd="0" destOrd="3" presId="urn:diagrams.loki3.com/BracketList"/>
    <dgm:cxn modelId="{0F939AE8-02B8-4345-8E48-68F36C855A71}" srcId="{A1203AA7-F828-457F-B8CC-94EFFEFEF470}" destId="{8052BC27-AB2C-4B2D-9E1E-02678A66FC79}" srcOrd="2" destOrd="0" parTransId="{8037749B-680A-4984-AF37-BC09AB2351C6}" sibTransId="{65A077C4-8000-40FA-881B-F684C3367B0A}"/>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446A89-8BE9-4737-893E-0504F7A1451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9FBB6C8-7903-4E77-B2DF-A8CC32C39ECC}">
      <dgm:prSet custT="1"/>
      <dgm:spPr/>
      <dgm:t>
        <a:bodyPr/>
        <a:lstStyle/>
        <a:p>
          <a:pPr algn="ctr"/>
          <a:r>
            <a:rPr lang="fr-FR" sz="2400" b="1" i="0" baseline="0" dirty="0"/>
            <a:t>Composante 1 : Augmentation de la productivité agricole</a:t>
          </a:r>
          <a:endParaRPr lang="en-US" sz="2400" dirty="0"/>
        </a:p>
      </dgm:t>
    </dgm:pt>
    <dgm:pt modelId="{A3CD6153-46F2-4B34-BF73-DE07C6792BED}" type="parTrans" cxnId="{CC34CBD4-2E32-4899-9ABC-0DE4036EC48B}">
      <dgm:prSet/>
      <dgm:spPr/>
      <dgm:t>
        <a:bodyPr/>
        <a:lstStyle/>
        <a:p>
          <a:endParaRPr lang="en-US"/>
        </a:p>
      </dgm:t>
    </dgm:pt>
    <dgm:pt modelId="{2C7D35F4-6386-4790-8064-503F271AFAFF}" type="sibTrans" cxnId="{CC34CBD4-2E32-4899-9ABC-0DE4036EC48B}">
      <dgm:prSet/>
      <dgm:spPr/>
      <dgm:t>
        <a:bodyPr/>
        <a:lstStyle/>
        <a:p>
          <a:endParaRPr lang="en-US"/>
        </a:p>
      </dgm:t>
    </dgm:pt>
    <dgm:pt modelId="{E2A25084-5E12-4E9B-A6DE-3E3AA5718E22}" type="pres">
      <dgm:prSet presAssocID="{F0446A89-8BE9-4737-893E-0504F7A14510}" presName="linear" presStyleCnt="0">
        <dgm:presLayoutVars>
          <dgm:animLvl val="lvl"/>
          <dgm:resizeHandles val="exact"/>
        </dgm:presLayoutVars>
      </dgm:prSet>
      <dgm:spPr/>
    </dgm:pt>
    <dgm:pt modelId="{C9EFECEB-A5F7-403E-821F-1825AF96F614}" type="pres">
      <dgm:prSet presAssocID="{B9FBB6C8-7903-4E77-B2DF-A8CC32C39ECC}" presName="parentText" presStyleLbl="node1" presStyleIdx="0" presStyleCnt="1">
        <dgm:presLayoutVars>
          <dgm:chMax val="0"/>
          <dgm:bulletEnabled val="1"/>
        </dgm:presLayoutVars>
      </dgm:prSet>
      <dgm:spPr/>
    </dgm:pt>
  </dgm:ptLst>
  <dgm:cxnLst>
    <dgm:cxn modelId="{82A6426A-6EE8-4091-A887-77D85EA4F8F2}" type="presOf" srcId="{B9FBB6C8-7903-4E77-B2DF-A8CC32C39ECC}" destId="{C9EFECEB-A5F7-403E-821F-1825AF96F614}" srcOrd="0" destOrd="0" presId="urn:microsoft.com/office/officeart/2005/8/layout/vList2"/>
    <dgm:cxn modelId="{8360C575-BD4C-4E18-807C-85D87DC88D7E}" type="presOf" srcId="{F0446A89-8BE9-4737-893E-0504F7A14510}" destId="{E2A25084-5E12-4E9B-A6DE-3E3AA5718E22}" srcOrd="0" destOrd="0" presId="urn:microsoft.com/office/officeart/2005/8/layout/vList2"/>
    <dgm:cxn modelId="{CC34CBD4-2E32-4899-9ABC-0DE4036EC48B}" srcId="{F0446A89-8BE9-4737-893E-0504F7A14510}" destId="{B9FBB6C8-7903-4E77-B2DF-A8CC32C39ECC}" srcOrd="0" destOrd="0" parTransId="{A3CD6153-46F2-4B34-BF73-DE07C6792BED}" sibTransId="{2C7D35F4-6386-4790-8064-503F271AFAFF}"/>
    <dgm:cxn modelId="{036EF8EA-3FF2-4AE3-AAA5-DD311B0E02DE}" type="presParOf" srcId="{E2A25084-5E12-4E9B-A6DE-3E3AA5718E22}" destId="{C9EFECEB-A5F7-403E-821F-1825AF96F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ACC3D5-FF5B-489C-8246-71D33B61E3F8}"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6A41214E-2C0B-4AA4-871D-5FFBD75715D5}">
      <dgm:prSet custT="1"/>
      <dgm:spPr/>
      <dgm:t>
        <a:bodyPr/>
        <a:lstStyle/>
        <a:p>
          <a:r>
            <a:rPr lang="fr-BE" sz="2000" b="1" i="0" u="sng" kern="1200" noProof="0" dirty="0">
              <a:solidFill>
                <a:schemeClr val="bg2">
                  <a:lumMod val="75000"/>
                </a:schemeClr>
              </a:solidFill>
            </a:rPr>
            <a:t>Sous-composante 1.2:</a:t>
          </a:r>
        </a:p>
        <a:p>
          <a:endParaRPr lang="fr-BE" sz="2000" b="1" i="0" u="sng" kern="1200" noProof="0" dirty="0">
            <a:solidFill>
              <a:schemeClr val="bg2">
                <a:lumMod val="75000"/>
              </a:schemeClr>
            </a:solidFill>
          </a:endParaRPr>
        </a:p>
        <a:p>
          <a:r>
            <a:rPr lang="fr-FR" sz="2400" b="1" kern="1200" dirty="0"/>
            <a:t>Accès à la technologie, à l'innovation et aux services d’appui  </a:t>
          </a:r>
          <a:endParaRPr lang="fr-BE" sz="2000" b="1" kern="1200" noProof="0" dirty="0">
            <a:solidFill>
              <a:srgbClr val="18B844">
                <a:lumMod val="50000"/>
              </a:srgbClr>
            </a:solidFill>
            <a:latin typeface="Arial"/>
            <a:ea typeface="+mn-ea"/>
            <a:cs typeface="+mn-cs"/>
          </a:endParaRPr>
        </a:p>
        <a:p>
          <a:r>
            <a:rPr lang="fr-BE" sz="2000" b="1" kern="1200" noProof="0" dirty="0">
              <a:solidFill>
                <a:srgbClr val="18B844">
                  <a:lumMod val="50000"/>
                </a:srgbClr>
              </a:solidFill>
              <a:latin typeface="Arial"/>
              <a:ea typeface="+mn-ea"/>
              <a:cs typeface="+mn-cs"/>
            </a:rPr>
            <a:t>(US$ 4.34 million)</a:t>
          </a:r>
          <a:endParaRPr lang="fr-FR" sz="2000" b="1" i="1" kern="1200" dirty="0"/>
        </a:p>
      </dgm:t>
    </dgm:pt>
    <dgm:pt modelId="{45ADECA4-57EB-40B5-BC96-581FA491E785}" type="parTrans" cxnId="{AB84A70B-76DF-4974-90B8-407FF2833D57}">
      <dgm:prSet/>
      <dgm:spPr/>
      <dgm:t>
        <a:bodyPr/>
        <a:lstStyle/>
        <a:p>
          <a:endParaRPr lang="en-US"/>
        </a:p>
      </dgm:t>
    </dgm:pt>
    <dgm:pt modelId="{C9F9A96C-BA03-4E96-9BD2-0074F4899EDF}" type="sibTrans" cxnId="{AB84A70B-76DF-4974-90B8-407FF2833D57}">
      <dgm:prSet/>
      <dgm:spPr/>
      <dgm:t>
        <a:bodyPr/>
        <a:lstStyle/>
        <a:p>
          <a:endParaRPr lang="en-US"/>
        </a:p>
      </dgm:t>
    </dgm:pt>
    <dgm:pt modelId="{A1203AA7-F828-457F-B8CC-94EFFEFEF470}">
      <dgm:prSet custT="1"/>
      <dgm:spPr/>
      <dgm:t>
        <a:bodyPr/>
        <a:lstStyle/>
        <a:p>
          <a:r>
            <a:rPr lang="fr-BE" sz="2400" kern="1200" noProof="0" dirty="0">
              <a:solidFill>
                <a:prstClr val="white"/>
              </a:solidFill>
              <a:latin typeface="Calibri" panose="020F0502020204030204" pitchFamily="34" charset="0"/>
              <a:ea typeface="+mn-ea"/>
              <a:cs typeface="+mn-cs"/>
            </a:rPr>
            <a:t>Adoption de technologies améliorées (semences, équipements, pratiques </a:t>
          </a:r>
          <a:r>
            <a:rPr lang="fr-BE" sz="2400" kern="1200" noProof="0" dirty="0" err="1">
              <a:solidFill>
                <a:prstClr val="white"/>
              </a:solidFill>
              <a:latin typeface="Calibri" panose="020F0502020204030204" pitchFamily="34" charset="0"/>
              <a:ea typeface="+mn-ea"/>
              <a:cs typeface="+mn-cs"/>
            </a:rPr>
            <a:t>cultirales</a:t>
          </a:r>
          <a:r>
            <a:rPr lang="fr-BE" sz="2400" kern="1200" noProof="0" dirty="0">
              <a:solidFill>
                <a:prstClr val="white"/>
              </a:solidFill>
              <a:latin typeface="Calibri" panose="020F0502020204030204" pitchFamily="34" charset="0"/>
              <a:ea typeface="+mn-ea"/>
              <a:cs typeface="+mn-cs"/>
            </a:rPr>
            <a:t>)</a:t>
          </a:r>
        </a:p>
      </dgm:t>
    </dgm:pt>
    <dgm:pt modelId="{26642DF4-D0CB-438A-A59B-BE4F7ACED0A1}" type="parTrans" cxnId="{E74814D0-9B69-4951-963D-64DA0E5C5F78}">
      <dgm:prSet/>
      <dgm:spPr/>
      <dgm:t>
        <a:bodyPr/>
        <a:lstStyle/>
        <a:p>
          <a:endParaRPr lang="en-US"/>
        </a:p>
      </dgm:t>
    </dgm:pt>
    <dgm:pt modelId="{597D6B57-9F14-43A7-90EC-3FE0DE7DC864}" type="sibTrans" cxnId="{E74814D0-9B69-4951-963D-64DA0E5C5F78}">
      <dgm:prSet/>
      <dgm:spPr/>
      <dgm:t>
        <a:bodyPr/>
        <a:lstStyle/>
        <a:p>
          <a:endParaRPr lang="en-US"/>
        </a:p>
      </dgm:t>
    </dgm:pt>
    <dgm:pt modelId="{798B0BF5-3AE3-4DED-899B-0372FEA13416}">
      <dgm:prSet custT="1"/>
      <dgm:spPr/>
      <dgm:t>
        <a:bodyPr/>
        <a:lstStyle/>
        <a:p>
          <a:r>
            <a:rPr lang="fr-CM" sz="2400" kern="1200" noProof="0" dirty="0">
              <a:solidFill>
                <a:prstClr val="white"/>
              </a:solidFill>
              <a:latin typeface="Calibri" panose="020F0502020204030204" pitchFamily="34" charset="0"/>
              <a:ea typeface="+mn-ea"/>
              <a:cs typeface="+mn-cs"/>
            </a:rPr>
            <a:t>La multiplication de semence par les coopération et entreprises semencières</a:t>
          </a:r>
        </a:p>
      </dgm:t>
    </dgm:pt>
    <dgm:pt modelId="{EF854675-F7A5-4A52-834E-99224D18BBD9}" type="parTrans" cxnId="{C78AC9BE-52C7-46C6-949D-C3AFAC1AF4F9}">
      <dgm:prSet/>
      <dgm:spPr/>
      <dgm:t>
        <a:bodyPr/>
        <a:lstStyle/>
        <a:p>
          <a:endParaRPr lang="en-US"/>
        </a:p>
      </dgm:t>
    </dgm:pt>
    <dgm:pt modelId="{91859DFF-1B2F-41F3-B651-B9B0E83E462D}" type="sibTrans" cxnId="{C78AC9BE-52C7-46C6-949D-C3AFAC1AF4F9}">
      <dgm:prSet/>
      <dgm:spPr/>
      <dgm:t>
        <a:bodyPr/>
        <a:lstStyle/>
        <a:p>
          <a:endParaRPr lang="en-US"/>
        </a:p>
      </dgm:t>
    </dgm:pt>
    <dgm:pt modelId="{2172B704-F466-4B96-BFB9-7E77041A0D63}">
      <dgm:prSet custT="1"/>
      <dgm:spPr/>
      <dgm:t>
        <a:bodyPr/>
        <a:lstStyle/>
        <a:p>
          <a:r>
            <a:rPr lang="fr-CM" sz="2400" kern="1200" noProof="0" dirty="0">
              <a:solidFill>
                <a:prstClr val="white"/>
              </a:solidFill>
              <a:latin typeface="Calibri" panose="020F0502020204030204" pitchFamily="34" charset="0"/>
              <a:ea typeface="+mn-ea"/>
              <a:cs typeface="+mn-cs"/>
            </a:rPr>
            <a:t>Assistant technique, la formation et l’équipement des Service Appui-conseil publics et privés</a:t>
          </a:r>
        </a:p>
      </dgm:t>
    </dgm:pt>
    <dgm:pt modelId="{970610DA-9CE8-476E-9B3A-F1B0B8B3A183}" type="parTrans" cxnId="{1F07685F-F97F-4BD2-B47F-2A208E2C05DB}">
      <dgm:prSet/>
      <dgm:spPr/>
      <dgm:t>
        <a:bodyPr/>
        <a:lstStyle/>
        <a:p>
          <a:endParaRPr lang="fr-GN"/>
        </a:p>
      </dgm:t>
    </dgm:pt>
    <dgm:pt modelId="{60BF3CF4-649E-4658-9683-394EDEDC128E}" type="sibTrans" cxnId="{1F07685F-F97F-4BD2-B47F-2A208E2C05DB}">
      <dgm:prSet/>
      <dgm:spPr/>
      <dgm:t>
        <a:bodyPr/>
        <a:lstStyle/>
        <a:p>
          <a:endParaRPr lang="fr-GN"/>
        </a:p>
      </dgm:t>
    </dgm:pt>
    <dgm:pt modelId="{8052BC27-AB2C-4B2D-9E1E-02678A66FC79}">
      <dgm:prSet custT="1"/>
      <dgm:spPr/>
      <dgm:t>
        <a:bodyPr/>
        <a:lstStyle/>
        <a:p>
          <a:r>
            <a:rPr lang="fr-CM" sz="2400" kern="1200" noProof="0" dirty="0">
              <a:solidFill>
                <a:prstClr val="white"/>
              </a:solidFill>
              <a:latin typeface="Calibri" panose="020F0502020204030204" pitchFamily="34" charset="0"/>
              <a:ea typeface="+mn-ea"/>
              <a:cs typeface="+mn-cs"/>
            </a:rPr>
            <a:t>Développement de plateforme électronique de vulgarisation</a:t>
          </a:r>
        </a:p>
      </dgm:t>
    </dgm:pt>
    <dgm:pt modelId="{8037749B-680A-4984-AF37-BC09AB2351C6}" type="parTrans" cxnId="{0F939AE8-02B8-4345-8E48-68F36C855A71}">
      <dgm:prSet/>
      <dgm:spPr/>
      <dgm:t>
        <a:bodyPr/>
        <a:lstStyle/>
        <a:p>
          <a:endParaRPr lang="fr-GN"/>
        </a:p>
      </dgm:t>
    </dgm:pt>
    <dgm:pt modelId="{65A077C4-8000-40FA-881B-F684C3367B0A}" type="sibTrans" cxnId="{0F939AE8-02B8-4345-8E48-68F36C855A71}">
      <dgm:prSet/>
      <dgm:spPr/>
      <dgm:t>
        <a:bodyPr/>
        <a:lstStyle/>
        <a:p>
          <a:endParaRPr lang="fr-GN"/>
        </a:p>
      </dgm:t>
    </dgm:pt>
    <dgm:pt modelId="{9DBE5BDA-F209-48ED-8676-E4E5BCB82DFD}">
      <dgm:prSet custT="1"/>
      <dgm:spPr/>
      <dgm:t>
        <a:bodyPr/>
        <a:lstStyle/>
        <a:p>
          <a:r>
            <a:rPr lang="fr-BE" sz="2400" kern="1200" noProof="0" dirty="0">
              <a:solidFill>
                <a:prstClr val="white"/>
              </a:solidFill>
              <a:latin typeface="Calibri" panose="020F0502020204030204" pitchFamily="34" charset="0"/>
              <a:ea typeface="+mn-ea"/>
              <a:cs typeface="+mn-cs"/>
            </a:rPr>
            <a:t>Le transfert et large diffusion de ces technologies, en particulier à travers:</a:t>
          </a:r>
        </a:p>
      </dgm:t>
    </dgm:pt>
    <dgm:pt modelId="{E054A42F-C3F5-4FC2-AE5B-38EEAF9DA3B7}" type="parTrans" cxnId="{3E0448A8-2D26-406D-9F3D-15840A702243}">
      <dgm:prSet/>
      <dgm:spPr/>
      <dgm:t>
        <a:bodyPr/>
        <a:lstStyle/>
        <a:p>
          <a:endParaRPr lang="fr-GN"/>
        </a:p>
      </dgm:t>
    </dgm:pt>
    <dgm:pt modelId="{74255569-34CA-45C9-A478-06D48A9952E3}" type="sibTrans" cxnId="{3E0448A8-2D26-406D-9F3D-15840A702243}">
      <dgm:prSet/>
      <dgm:spPr/>
      <dgm:t>
        <a:bodyPr/>
        <a:lstStyle/>
        <a:p>
          <a:endParaRPr lang="fr-GN"/>
        </a:p>
      </dgm:t>
    </dgm:pt>
    <dgm:pt modelId="{257C1050-C622-4EB9-AFBB-3F7A855CEDB5}" type="pres">
      <dgm:prSet presAssocID="{32ACC3D5-FF5B-489C-8246-71D33B61E3F8}" presName="Name0" presStyleCnt="0">
        <dgm:presLayoutVars>
          <dgm:dir/>
          <dgm:animLvl val="lvl"/>
          <dgm:resizeHandles val="exact"/>
        </dgm:presLayoutVars>
      </dgm:prSet>
      <dgm:spPr/>
    </dgm:pt>
    <dgm:pt modelId="{BBD08BB5-F13D-478A-A55E-CA9E2E93723B}" type="pres">
      <dgm:prSet presAssocID="{6A41214E-2C0B-4AA4-871D-5FFBD75715D5}" presName="linNode" presStyleCnt="0"/>
      <dgm:spPr/>
    </dgm:pt>
    <dgm:pt modelId="{F11B1136-CF9D-48E1-A378-432B26A3FF25}" type="pres">
      <dgm:prSet presAssocID="{6A41214E-2C0B-4AA4-871D-5FFBD75715D5}" presName="parTx" presStyleLbl="revTx" presStyleIdx="0" presStyleCnt="1" custScaleX="117209">
        <dgm:presLayoutVars>
          <dgm:chMax val="1"/>
          <dgm:bulletEnabled val="1"/>
        </dgm:presLayoutVars>
      </dgm:prSet>
      <dgm:spPr/>
    </dgm:pt>
    <dgm:pt modelId="{B5365953-8C54-4CBD-B958-A29DD884302D}" type="pres">
      <dgm:prSet presAssocID="{6A41214E-2C0B-4AA4-871D-5FFBD75715D5}" presName="bracket" presStyleLbl="parChTrans1D1" presStyleIdx="0" presStyleCnt="1"/>
      <dgm:spPr/>
    </dgm:pt>
    <dgm:pt modelId="{567B07B4-DDA3-4C2A-895B-CA18D8AC63BA}" type="pres">
      <dgm:prSet presAssocID="{6A41214E-2C0B-4AA4-871D-5FFBD75715D5}" presName="spH" presStyleCnt="0"/>
      <dgm:spPr/>
    </dgm:pt>
    <dgm:pt modelId="{C0D064B2-A3B3-4E19-A3DE-5ECFE3508A13}" type="pres">
      <dgm:prSet presAssocID="{6A41214E-2C0B-4AA4-871D-5FFBD75715D5}" presName="desTx" presStyleLbl="node1" presStyleIdx="0" presStyleCnt="1">
        <dgm:presLayoutVars>
          <dgm:bulletEnabled val="1"/>
        </dgm:presLayoutVars>
      </dgm:prSet>
      <dgm:spPr/>
    </dgm:pt>
  </dgm:ptLst>
  <dgm:cxnLst>
    <dgm:cxn modelId="{AB84A70B-76DF-4974-90B8-407FF2833D57}" srcId="{32ACC3D5-FF5B-489C-8246-71D33B61E3F8}" destId="{6A41214E-2C0B-4AA4-871D-5FFBD75715D5}" srcOrd="0" destOrd="0" parTransId="{45ADECA4-57EB-40B5-BC96-581FA491E785}" sibTransId="{C9F9A96C-BA03-4E96-9BD2-0074F4899EDF}"/>
    <dgm:cxn modelId="{1F07685F-F97F-4BD2-B47F-2A208E2C05DB}" srcId="{9DBE5BDA-F209-48ED-8676-E4E5BCB82DFD}" destId="{2172B704-F466-4B96-BFB9-7E77041A0D63}" srcOrd="1" destOrd="0" parTransId="{970610DA-9CE8-476E-9B3A-F1B0B8B3A183}" sibTransId="{60BF3CF4-649E-4658-9683-394EDEDC128E}"/>
    <dgm:cxn modelId="{52A97C46-15BC-46FB-B4E8-B796AB175084}" type="presOf" srcId="{2172B704-F466-4B96-BFB9-7E77041A0D63}" destId="{C0D064B2-A3B3-4E19-A3DE-5ECFE3508A13}" srcOrd="0" destOrd="3" presId="urn:diagrams.loki3.com/BracketList"/>
    <dgm:cxn modelId="{F8BA9D58-4CDC-473B-BEB6-EA6D428191A1}" type="presOf" srcId="{9DBE5BDA-F209-48ED-8676-E4E5BCB82DFD}" destId="{C0D064B2-A3B3-4E19-A3DE-5ECFE3508A13}" srcOrd="0" destOrd="1" presId="urn:diagrams.loki3.com/BracketList"/>
    <dgm:cxn modelId="{3C2CAB59-8785-43B6-B868-6D325C6C9CE2}" type="presOf" srcId="{798B0BF5-3AE3-4DED-899B-0372FEA13416}" destId="{C0D064B2-A3B3-4E19-A3DE-5ECFE3508A13}" srcOrd="0" destOrd="2" presId="urn:diagrams.loki3.com/BracketList"/>
    <dgm:cxn modelId="{60E59289-AC62-436F-8049-2ADDDD72131D}" type="presOf" srcId="{32ACC3D5-FF5B-489C-8246-71D33B61E3F8}" destId="{257C1050-C622-4EB9-AFBB-3F7A855CEDB5}" srcOrd="0" destOrd="0" presId="urn:diagrams.loki3.com/BracketList"/>
    <dgm:cxn modelId="{3E0448A8-2D26-406D-9F3D-15840A702243}" srcId="{6A41214E-2C0B-4AA4-871D-5FFBD75715D5}" destId="{9DBE5BDA-F209-48ED-8676-E4E5BCB82DFD}" srcOrd="1" destOrd="0" parTransId="{E054A42F-C3F5-4FC2-AE5B-38EEAF9DA3B7}" sibTransId="{74255569-34CA-45C9-A478-06D48A9952E3}"/>
    <dgm:cxn modelId="{58B45CB1-0982-4EB0-955E-420EC23A7DAA}" type="presOf" srcId="{A1203AA7-F828-457F-B8CC-94EFFEFEF470}" destId="{C0D064B2-A3B3-4E19-A3DE-5ECFE3508A13}" srcOrd="0" destOrd="0" presId="urn:diagrams.loki3.com/BracketList"/>
    <dgm:cxn modelId="{C78AC9BE-52C7-46C6-949D-C3AFAC1AF4F9}" srcId="{9DBE5BDA-F209-48ED-8676-E4E5BCB82DFD}" destId="{798B0BF5-3AE3-4DED-899B-0372FEA13416}" srcOrd="0" destOrd="0" parTransId="{EF854675-F7A5-4A52-834E-99224D18BBD9}" sibTransId="{91859DFF-1B2F-41F3-B651-B9B0E83E462D}"/>
    <dgm:cxn modelId="{C66242CB-ECB9-4883-828A-0904DB457247}" type="presOf" srcId="{6A41214E-2C0B-4AA4-871D-5FFBD75715D5}" destId="{F11B1136-CF9D-48E1-A378-432B26A3FF25}" srcOrd="0" destOrd="0" presId="urn:diagrams.loki3.com/BracketList"/>
    <dgm:cxn modelId="{E74814D0-9B69-4951-963D-64DA0E5C5F78}" srcId="{6A41214E-2C0B-4AA4-871D-5FFBD75715D5}" destId="{A1203AA7-F828-457F-B8CC-94EFFEFEF470}" srcOrd="0" destOrd="0" parTransId="{26642DF4-D0CB-438A-A59B-BE4F7ACED0A1}" sibTransId="{597D6B57-9F14-43A7-90EC-3FE0DE7DC864}"/>
    <dgm:cxn modelId="{C8A220E8-21DB-4C99-85BF-E92D68A02F98}" type="presOf" srcId="{8052BC27-AB2C-4B2D-9E1E-02678A66FC79}" destId="{C0D064B2-A3B3-4E19-A3DE-5ECFE3508A13}" srcOrd="0" destOrd="4" presId="urn:diagrams.loki3.com/BracketList"/>
    <dgm:cxn modelId="{0F939AE8-02B8-4345-8E48-68F36C855A71}" srcId="{9DBE5BDA-F209-48ED-8676-E4E5BCB82DFD}" destId="{8052BC27-AB2C-4B2D-9E1E-02678A66FC79}" srcOrd="2" destOrd="0" parTransId="{8037749B-680A-4984-AF37-BC09AB2351C6}" sibTransId="{65A077C4-8000-40FA-881B-F684C3367B0A}"/>
    <dgm:cxn modelId="{46072CF6-ECA1-4915-B137-225D3E7318E5}" type="presParOf" srcId="{257C1050-C622-4EB9-AFBB-3F7A855CEDB5}" destId="{BBD08BB5-F13D-478A-A55E-CA9E2E93723B}" srcOrd="0" destOrd="0" presId="urn:diagrams.loki3.com/BracketList"/>
    <dgm:cxn modelId="{77D99B0B-F7B5-4CD6-B8B5-6045CB4393A7}" type="presParOf" srcId="{BBD08BB5-F13D-478A-A55E-CA9E2E93723B}" destId="{F11B1136-CF9D-48E1-A378-432B26A3FF25}" srcOrd="0" destOrd="0" presId="urn:diagrams.loki3.com/BracketList"/>
    <dgm:cxn modelId="{2C7B7AF4-C8F4-4E7E-A799-19EA783F7559}" type="presParOf" srcId="{BBD08BB5-F13D-478A-A55E-CA9E2E93723B}" destId="{B5365953-8C54-4CBD-B958-A29DD884302D}" srcOrd="1" destOrd="0" presId="urn:diagrams.loki3.com/BracketList"/>
    <dgm:cxn modelId="{31C8A54D-B149-44E2-944E-70C112774425}" type="presParOf" srcId="{BBD08BB5-F13D-478A-A55E-CA9E2E93723B}" destId="{567B07B4-DDA3-4C2A-895B-CA18D8AC63BA}" srcOrd="2" destOrd="0" presId="urn:diagrams.loki3.com/BracketList"/>
    <dgm:cxn modelId="{4F843F3C-B8F0-4F81-B12D-DD502F4FC31B}" type="presParOf" srcId="{BBD08BB5-F13D-478A-A55E-CA9E2E93723B}" destId="{C0D064B2-A3B3-4E19-A3DE-5ECFE3508A1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DESCRIPTION DU PROJET</a:t>
          </a:r>
          <a:endParaRPr lang="en-US" sz="2400" kern="1200" dirty="0"/>
        </a:p>
      </dsp:txBody>
      <dsp:txXfrm>
        <a:off x="21920" y="22204"/>
        <a:ext cx="8395310" cy="4051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5BCDB-3929-4AFC-9A20-01386AFE30D4}">
      <dsp:nvSpPr>
        <dsp:cNvPr id="0" name=""/>
        <dsp:cNvSpPr/>
      </dsp:nvSpPr>
      <dsp:spPr>
        <a:xfrm>
          <a:off x="5095470" y="1958529"/>
          <a:ext cx="3481375" cy="725134"/>
        </a:xfrm>
        <a:custGeom>
          <a:avLst/>
          <a:gdLst/>
          <a:ahLst/>
          <a:cxnLst/>
          <a:rect l="0" t="0" r="0" b="0"/>
          <a:pathLst>
            <a:path>
              <a:moveTo>
                <a:pt x="0" y="0"/>
              </a:moveTo>
              <a:lnTo>
                <a:pt x="0" y="494158"/>
              </a:lnTo>
              <a:lnTo>
                <a:pt x="3481375" y="494158"/>
              </a:lnTo>
              <a:lnTo>
                <a:pt x="3481375" y="7251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77DB2-5871-401D-95E9-93AC62B5A328}">
      <dsp:nvSpPr>
        <dsp:cNvPr id="0" name=""/>
        <dsp:cNvSpPr/>
      </dsp:nvSpPr>
      <dsp:spPr>
        <a:xfrm>
          <a:off x="4896094" y="1958529"/>
          <a:ext cx="199376" cy="725134"/>
        </a:xfrm>
        <a:custGeom>
          <a:avLst/>
          <a:gdLst/>
          <a:ahLst/>
          <a:cxnLst/>
          <a:rect l="0" t="0" r="0" b="0"/>
          <a:pathLst>
            <a:path>
              <a:moveTo>
                <a:pt x="199376" y="0"/>
              </a:moveTo>
              <a:lnTo>
                <a:pt x="199376" y="494158"/>
              </a:lnTo>
              <a:lnTo>
                <a:pt x="0" y="494158"/>
              </a:lnTo>
              <a:lnTo>
                <a:pt x="0" y="7251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82D78-B0F2-45C2-8959-CB7404A0F69A}">
      <dsp:nvSpPr>
        <dsp:cNvPr id="0" name=""/>
        <dsp:cNvSpPr/>
      </dsp:nvSpPr>
      <dsp:spPr>
        <a:xfrm>
          <a:off x="1414718" y="1958529"/>
          <a:ext cx="3680751" cy="725134"/>
        </a:xfrm>
        <a:custGeom>
          <a:avLst/>
          <a:gdLst/>
          <a:ahLst/>
          <a:cxnLst/>
          <a:rect l="0" t="0" r="0" b="0"/>
          <a:pathLst>
            <a:path>
              <a:moveTo>
                <a:pt x="3680751" y="0"/>
              </a:moveTo>
              <a:lnTo>
                <a:pt x="3680751" y="494158"/>
              </a:lnTo>
              <a:lnTo>
                <a:pt x="0" y="494158"/>
              </a:lnTo>
              <a:lnTo>
                <a:pt x="0" y="7251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7E322-A02E-45F6-9BB4-E4F05BED3302}">
      <dsp:nvSpPr>
        <dsp:cNvPr id="0" name=""/>
        <dsp:cNvSpPr/>
      </dsp:nvSpPr>
      <dsp:spPr>
        <a:xfrm>
          <a:off x="3848820" y="375284"/>
          <a:ext cx="2493299" cy="15832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764A-3745-4CAC-95D9-C1EEEE63C343}">
      <dsp:nvSpPr>
        <dsp:cNvPr id="0" name=""/>
        <dsp:cNvSpPr/>
      </dsp:nvSpPr>
      <dsp:spPr>
        <a:xfrm>
          <a:off x="4125854" y="638466"/>
          <a:ext cx="2493299" cy="158324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err="1">
              <a:solidFill>
                <a:schemeClr val="tx1">
                  <a:lumMod val="75000"/>
                  <a:lumOff val="25000"/>
                </a:schemeClr>
              </a:solidFill>
            </a:rPr>
            <a:t>Composante</a:t>
          </a:r>
          <a:r>
            <a:rPr lang="en-US" sz="2000" b="1" u="sng" kern="1200" dirty="0">
              <a:solidFill>
                <a:schemeClr val="tx1">
                  <a:lumMod val="75000"/>
                  <a:lumOff val="25000"/>
                </a:schemeClr>
              </a:solidFill>
            </a:rPr>
            <a:t> 2</a:t>
          </a:r>
        </a:p>
        <a:p>
          <a:pPr marL="0" lvl="0" indent="0" algn="ctr" defTabSz="889000">
            <a:lnSpc>
              <a:spcPct val="90000"/>
            </a:lnSpc>
            <a:spcBef>
              <a:spcPct val="0"/>
            </a:spcBef>
            <a:spcAft>
              <a:spcPct val="35000"/>
            </a:spcAft>
            <a:buNone/>
          </a:pPr>
          <a:r>
            <a:rPr lang="fr-FR" sz="2700" b="1" kern="1200" dirty="0"/>
            <a:t>Augmentation de l'accès aux marchés </a:t>
          </a:r>
          <a:r>
            <a:rPr lang="en-US" sz="2000" b="1" kern="1200" dirty="0">
              <a:solidFill>
                <a:srgbClr val="18B844">
                  <a:lumMod val="50000"/>
                </a:srgbClr>
              </a:solidFill>
              <a:latin typeface="Arial"/>
              <a:ea typeface="+mn-ea"/>
              <a:cs typeface="+mn-cs"/>
            </a:rPr>
            <a:t>(US$ 12.66 M)</a:t>
          </a:r>
        </a:p>
        <a:p>
          <a:pPr marL="0" lvl="0" indent="0" algn="ctr" defTabSz="889000">
            <a:lnSpc>
              <a:spcPct val="90000"/>
            </a:lnSpc>
            <a:spcBef>
              <a:spcPct val="0"/>
            </a:spcBef>
            <a:spcAft>
              <a:spcPct val="35000"/>
            </a:spcAft>
            <a:buNone/>
          </a:pPr>
          <a:endParaRPr lang="en-US" sz="2000" b="1" kern="1200" dirty="0">
            <a:solidFill>
              <a:srgbClr val="18B844">
                <a:lumMod val="50000"/>
              </a:srgbClr>
            </a:solidFill>
            <a:latin typeface="Arial"/>
            <a:ea typeface="+mn-ea"/>
            <a:cs typeface="+mn-cs"/>
          </a:endParaRPr>
        </a:p>
      </dsp:txBody>
      <dsp:txXfrm>
        <a:off x="4172226" y="684838"/>
        <a:ext cx="2400555" cy="1490501"/>
      </dsp:txXfrm>
    </dsp:sp>
    <dsp:sp modelId="{358A7D5C-B7B7-4801-B357-9653D07E672E}">
      <dsp:nvSpPr>
        <dsp:cNvPr id="0" name=""/>
        <dsp:cNvSpPr/>
      </dsp:nvSpPr>
      <dsp:spPr>
        <a:xfrm>
          <a:off x="1803" y="2683664"/>
          <a:ext cx="2825831" cy="15832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68438-C5D1-4C30-B4ED-74F3595BE6B5}">
      <dsp:nvSpPr>
        <dsp:cNvPr id="0" name=""/>
        <dsp:cNvSpPr/>
      </dsp:nvSpPr>
      <dsp:spPr>
        <a:xfrm>
          <a:off x="278836" y="2946846"/>
          <a:ext cx="2825831" cy="158324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sng" kern="1200" dirty="0">
              <a:solidFill>
                <a:srgbClr val="000000">
                  <a:lumMod val="75000"/>
                  <a:lumOff val="25000"/>
                </a:srgbClr>
              </a:solidFill>
              <a:latin typeface="Arial"/>
              <a:ea typeface="+mn-ea"/>
              <a:cs typeface="+mn-cs"/>
            </a:rPr>
            <a:t>Sous-</a:t>
          </a:r>
          <a:r>
            <a:rPr lang="en-US" sz="1800" b="1" i="0" u="sng" kern="1200" dirty="0" err="1">
              <a:solidFill>
                <a:srgbClr val="000000">
                  <a:lumMod val="75000"/>
                  <a:lumOff val="25000"/>
                </a:srgbClr>
              </a:solidFill>
              <a:latin typeface="Arial"/>
              <a:ea typeface="+mn-ea"/>
              <a:cs typeface="+mn-cs"/>
            </a:rPr>
            <a:t>composante</a:t>
          </a:r>
          <a:r>
            <a:rPr lang="en-US" sz="1800" b="1" i="0" u="sng" kern="1200" dirty="0">
              <a:solidFill>
                <a:srgbClr val="000000">
                  <a:lumMod val="75000"/>
                  <a:lumOff val="25000"/>
                </a:srgbClr>
              </a:solidFill>
              <a:latin typeface="Arial"/>
              <a:ea typeface="+mn-ea"/>
              <a:cs typeface="+mn-cs"/>
            </a:rPr>
            <a:t> 2.1</a:t>
          </a:r>
        </a:p>
        <a:p>
          <a:pPr marL="0" lvl="0" indent="0" algn="ctr" defTabSz="800100">
            <a:lnSpc>
              <a:spcPct val="90000"/>
            </a:lnSpc>
            <a:spcBef>
              <a:spcPct val="0"/>
            </a:spcBef>
            <a:spcAft>
              <a:spcPct val="35000"/>
            </a:spcAft>
            <a:buNone/>
          </a:pPr>
          <a:r>
            <a:rPr lang="fr-BE" sz="2000" b="1" i="0" kern="1200" dirty="0"/>
            <a:t>Renforcement des organisations de producteurs</a:t>
          </a:r>
        </a:p>
        <a:p>
          <a:pPr marL="0" lvl="0" indent="0" algn="ctr" defTabSz="800100">
            <a:lnSpc>
              <a:spcPct val="90000"/>
            </a:lnSpc>
            <a:spcBef>
              <a:spcPct val="0"/>
            </a:spcBef>
            <a:spcAft>
              <a:spcPct val="35000"/>
            </a:spcAft>
            <a:buNone/>
          </a:pPr>
          <a:r>
            <a:rPr lang="en-US" sz="1800" b="1" kern="1200" dirty="0">
              <a:solidFill>
                <a:srgbClr val="18B844">
                  <a:lumMod val="50000"/>
                </a:srgbClr>
              </a:solidFill>
              <a:latin typeface="Arial"/>
              <a:ea typeface="+mn-ea"/>
              <a:cs typeface="+mn-cs"/>
            </a:rPr>
            <a:t>(US$ 3.2 M)</a:t>
          </a:r>
          <a:r>
            <a:rPr lang="fr-FR" sz="1800" b="1" i="1" kern="1200" dirty="0"/>
            <a:t> </a:t>
          </a:r>
        </a:p>
        <a:p>
          <a:pPr marL="0" lvl="0" indent="0" algn="ctr" defTabSz="800100">
            <a:lnSpc>
              <a:spcPct val="90000"/>
            </a:lnSpc>
            <a:spcBef>
              <a:spcPct val="0"/>
            </a:spcBef>
            <a:spcAft>
              <a:spcPct val="35000"/>
            </a:spcAft>
            <a:buNone/>
          </a:pPr>
          <a:endParaRPr lang="fr-FR" sz="100" b="1" i="1" kern="1200" dirty="0"/>
        </a:p>
        <a:p>
          <a:pPr marL="0" lvl="0" indent="0" algn="ctr" defTabSz="800100">
            <a:lnSpc>
              <a:spcPct val="90000"/>
            </a:lnSpc>
            <a:spcBef>
              <a:spcPct val="0"/>
            </a:spcBef>
            <a:spcAft>
              <a:spcPct val="35000"/>
            </a:spcAft>
            <a:buNone/>
          </a:pPr>
          <a:endParaRPr lang="fr-FR" sz="1800" b="1" i="1" kern="1200" dirty="0"/>
        </a:p>
        <a:p>
          <a:pPr marL="0" lvl="0" indent="0" algn="ctr" defTabSz="800100">
            <a:lnSpc>
              <a:spcPct val="90000"/>
            </a:lnSpc>
            <a:spcBef>
              <a:spcPct val="0"/>
            </a:spcBef>
            <a:spcAft>
              <a:spcPct val="35000"/>
            </a:spcAft>
            <a:buNone/>
          </a:pPr>
          <a:endParaRPr lang="fr-FR" sz="1000" b="1" i="1" kern="1200" dirty="0"/>
        </a:p>
      </dsp:txBody>
      <dsp:txXfrm>
        <a:off x="325208" y="2993218"/>
        <a:ext cx="2733087" cy="1490501"/>
      </dsp:txXfrm>
    </dsp:sp>
    <dsp:sp modelId="{8B71D815-FE54-4D86-A1AA-D9253B44B60F}">
      <dsp:nvSpPr>
        <dsp:cNvPr id="0" name=""/>
        <dsp:cNvSpPr/>
      </dsp:nvSpPr>
      <dsp:spPr>
        <a:xfrm>
          <a:off x="3381701" y="2683664"/>
          <a:ext cx="3028785" cy="15832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8CCC5-ED5C-4E00-95A8-CEFCD3A50793}">
      <dsp:nvSpPr>
        <dsp:cNvPr id="0" name=""/>
        <dsp:cNvSpPr/>
      </dsp:nvSpPr>
      <dsp:spPr>
        <a:xfrm>
          <a:off x="3658734" y="2946846"/>
          <a:ext cx="3028785" cy="158324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sng" kern="1200" dirty="0">
              <a:solidFill>
                <a:schemeClr val="tx1">
                  <a:lumMod val="75000"/>
                  <a:lumOff val="25000"/>
                </a:schemeClr>
              </a:solidFill>
              <a:latin typeface="Arial"/>
              <a:ea typeface="+mn-ea"/>
              <a:cs typeface="+mn-cs"/>
            </a:rPr>
            <a:t>Sous-</a:t>
          </a:r>
          <a:r>
            <a:rPr lang="en-US" sz="1800" b="1" i="0" u="sng" kern="1200" dirty="0" err="1">
              <a:solidFill>
                <a:schemeClr val="tx1">
                  <a:lumMod val="75000"/>
                  <a:lumOff val="25000"/>
                </a:schemeClr>
              </a:solidFill>
              <a:latin typeface="Arial"/>
              <a:ea typeface="+mn-ea"/>
              <a:cs typeface="+mn-cs"/>
            </a:rPr>
            <a:t>composante</a:t>
          </a:r>
          <a:r>
            <a:rPr lang="en-US" sz="1800" b="1" i="0" u="sng" kern="1200" dirty="0">
              <a:solidFill>
                <a:schemeClr val="tx1">
                  <a:lumMod val="75000"/>
                  <a:lumOff val="25000"/>
                </a:schemeClr>
              </a:solidFill>
              <a:latin typeface="Arial"/>
              <a:ea typeface="+mn-ea"/>
              <a:cs typeface="+mn-cs"/>
            </a:rPr>
            <a:t> 2.2</a:t>
          </a:r>
        </a:p>
        <a:p>
          <a:pPr marL="0" lvl="0" indent="0" algn="ctr" defTabSz="800100">
            <a:lnSpc>
              <a:spcPct val="90000"/>
            </a:lnSpc>
            <a:spcBef>
              <a:spcPct val="0"/>
            </a:spcBef>
            <a:spcAft>
              <a:spcPct val="35000"/>
            </a:spcAft>
            <a:buNone/>
          </a:pPr>
          <a:r>
            <a:rPr lang="fr-FR" sz="2000" b="1" i="0" kern="1200" dirty="0">
              <a:solidFill>
                <a:srgbClr val="021F43">
                  <a:hueOff val="0"/>
                  <a:satOff val="0"/>
                  <a:lumOff val="0"/>
                  <a:alphaOff val="0"/>
                </a:srgbClr>
              </a:solidFill>
              <a:latin typeface="Arial"/>
              <a:ea typeface="+mn-ea"/>
              <a:cs typeface="+mn-cs"/>
            </a:rPr>
            <a:t>Promotion des services de développement des </a:t>
          </a:r>
          <a:r>
            <a:rPr lang="fr-FR" sz="2000" b="1" i="0" kern="1200" dirty="0" err="1">
              <a:solidFill>
                <a:srgbClr val="021F43">
                  <a:hueOff val="0"/>
                  <a:satOff val="0"/>
                  <a:lumOff val="0"/>
                  <a:alphaOff val="0"/>
                </a:srgbClr>
              </a:solidFill>
              <a:latin typeface="Arial"/>
              <a:ea typeface="+mn-ea"/>
              <a:cs typeface="+mn-cs"/>
            </a:rPr>
            <a:t>Etses</a:t>
          </a:r>
          <a:r>
            <a:rPr lang="fr-FR" sz="1800" b="1" i="0" kern="1200" dirty="0">
              <a:solidFill>
                <a:srgbClr val="021F43">
                  <a:hueOff val="0"/>
                  <a:satOff val="0"/>
                  <a:lumOff val="0"/>
                  <a:alphaOff val="0"/>
                </a:srgbClr>
              </a:solidFill>
              <a:latin typeface="Arial"/>
              <a:ea typeface="+mn-ea"/>
              <a:cs typeface="+mn-cs"/>
            </a:rPr>
            <a:t> </a:t>
          </a:r>
          <a:r>
            <a:rPr lang="en-US" sz="1600" b="1" kern="1200" dirty="0">
              <a:solidFill>
                <a:srgbClr val="18B844">
                  <a:lumMod val="50000"/>
                </a:srgbClr>
              </a:solidFill>
              <a:latin typeface="Arial"/>
              <a:ea typeface="+mn-ea"/>
              <a:cs typeface="+mn-cs"/>
            </a:rPr>
            <a:t>(US$ </a:t>
          </a:r>
          <a:r>
            <a:rPr lang="en-US" sz="1800" b="1" kern="1200" dirty="0">
              <a:solidFill>
                <a:srgbClr val="18B844">
                  <a:lumMod val="50000"/>
                </a:srgbClr>
              </a:solidFill>
              <a:latin typeface="Arial"/>
              <a:ea typeface="+mn-ea"/>
              <a:cs typeface="+mn-cs"/>
            </a:rPr>
            <a:t>1 M) </a:t>
          </a:r>
        </a:p>
        <a:p>
          <a:pPr marL="0" lvl="0" indent="0" algn="ctr" defTabSz="800100">
            <a:lnSpc>
              <a:spcPct val="90000"/>
            </a:lnSpc>
            <a:spcBef>
              <a:spcPct val="0"/>
            </a:spcBef>
            <a:spcAft>
              <a:spcPct val="35000"/>
            </a:spcAft>
            <a:buNone/>
          </a:pPr>
          <a:endParaRPr lang="en-US" sz="1800" b="1" kern="1200" dirty="0">
            <a:solidFill>
              <a:srgbClr val="18B844">
                <a:lumMod val="50000"/>
              </a:srgbClr>
            </a:solidFill>
            <a:latin typeface="Arial"/>
            <a:ea typeface="+mn-ea"/>
            <a:cs typeface="+mn-cs"/>
          </a:endParaRPr>
        </a:p>
        <a:p>
          <a:pPr marL="0" lvl="0" indent="0" algn="ctr" defTabSz="800100">
            <a:lnSpc>
              <a:spcPct val="90000"/>
            </a:lnSpc>
            <a:spcBef>
              <a:spcPct val="0"/>
            </a:spcBef>
            <a:spcAft>
              <a:spcPct val="35000"/>
            </a:spcAft>
            <a:buNone/>
          </a:pPr>
          <a:endParaRPr lang="en-US" sz="1800" b="1" kern="1200" dirty="0">
            <a:solidFill>
              <a:srgbClr val="18B844">
                <a:lumMod val="50000"/>
              </a:srgbClr>
            </a:solidFill>
            <a:latin typeface="Arial"/>
            <a:ea typeface="+mn-ea"/>
            <a:cs typeface="+mn-cs"/>
          </a:endParaRPr>
        </a:p>
      </dsp:txBody>
      <dsp:txXfrm>
        <a:off x="3705106" y="2993218"/>
        <a:ext cx="2936041" cy="1490501"/>
      </dsp:txXfrm>
    </dsp:sp>
    <dsp:sp modelId="{4EBC26E3-682D-4973-8494-C5C7AD5DAE0F}">
      <dsp:nvSpPr>
        <dsp:cNvPr id="0" name=""/>
        <dsp:cNvSpPr/>
      </dsp:nvSpPr>
      <dsp:spPr>
        <a:xfrm>
          <a:off x="6964553" y="2683664"/>
          <a:ext cx="3224584" cy="15832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75253-9653-4819-8C48-556D0EF9C59F}">
      <dsp:nvSpPr>
        <dsp:cNvPr id="0" name=""/>
        <dsp:cNvSpPr/>
      </dsp:nvSpPr>
      <dsp:spPr>
        <a:xfrm>
          <a:off x="7241587" y="2946846"/>
          <a:ext cx="3224584" cy="158324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latin typeface="Arial"/>
              <a:ea typeface="+mn-ea"/>
              <a:cs typeface="+mn-cs"/>
            </a:rPr>
            <a:t>Sous-</a:t>
          </a:r>
          <a:r>
            <a:rPr lang="en-US" sz="1800" b="1" u="sng" kern="1200" dirty="0" err="1">
              <a:solidFill>
                <a:schemeClr val="tx1"/>
              </a:solidFill>
              <a:latin typeface="Arial"/>
              <a:ea typeface="+mn-ea"/>
              <a:cs typeface="+mn-cs"/>
            </a:rPr>
            <a:t>Composante</a:t>
          </a:r>
          <a:r>
            <a:rPr lang="en-US" sz="1800" b="1" u="sng" kern="1200" dirty="0">
              <a:solidFill>
                <a:schemeClr val="tx1"/>
              </a:solidFill>
              <a:latin typeface="Arial"/>
              <a:ea typeface="+mn-ea"/>
              <a:cs typeface="+mn-cs"/>
            </a:rPr>
            <a:t> 2.3 :</a:t>
          </a:r>
        </a:p>
        <a:p>
          <a:pPr marL="0" lvl="0" indent="0" algn="ctr" defTabSz="800100">
            <a:lnSpc>
              <a:spcPct val="90000"/>
            </a:lnSpc>
            <a:spcBef>
              <a:spcPct val="0"/>
            </a:spcBef>
            <a:spcAft>
              <a:spcPct val="35000"/>
            </a:spcAft>
            <a:buNone/>
          </a:pPr>
          <a:r>
            <a:rPr lang="en-US" sz="1800" b="1" kern="1200" dirty="0" err="1">
              <a:solidFill>
                <a:schemeClr val="tx1"/>
              </a:solidFill>
              <a:latin typeface="Arial"/>
              <a:ea typeface="+mn-ea"/>
              <a:cs typeface="+mn-cs"/>
            </a:rPr>
            <a:t>Financement</a:t>
          </a:r>
          <a:r>
            <a:rPr lang="en-US" sz="1800" b="1" kern="1200" dirty="0">
              <a:solidFill>
                <a:schemeClr val="tx1"/>
              </a:solidFill>
              <a:latin typeface="Arial"/>
              <a:ea typeface="+mn-ea"/>
              <a:cs typeface="+mn-cs"/>
            </a:rPr>
            <a:t> de </a:t>
          </a:r>
          <a:r>
            <a:rPr lang="en-US" sz="1800" b="1" kern="1200" dirty="0" err="1">
              <a:solidFill>
                <a:schemeClr val="tx1"/>
              </a:solidFill>
              <a:latin typeface="Arial"/>
              <a:ea typeface="+mn-ea"/>
              <a:cs typeface="+mn-cs"/>
            </a:rPr>
            <a:t>projets</a:t>
          </a:r>
          <a:r>
            <a:rPr lang="en-US" sz="1800" b="1" kern="1200" dirty="0">
              <a:solidFill>
                <a:schemeClr val="tx1"/>
              </a:solidFill>
              <a:latin typeface="Arial"/>
              <a:ea typeface="+mn-ea"/>
              <a:cs typeface="+mn-cs"/>
            </a:rPr>
            <a:t> </a:t>
          </a:r>
          <a:r>
            <a:rPr lang="en-US" sz="1800" b="1" kern="1200" dirty="0" err="1">
              <a:solidFill>
                <a:schemeClr val="tx1"/>
              </a:solidFill>
              <a:latin typeface="Arial"/>
              <a:ea typeface="+mn-ea"/>
              <a:cs typeface="+mn-cs"/>
            </a:rPr>
            <a:t>d’investissement</a:t>
          </a:r>
          <a:r>
            <a:rPr lang="en-US" sz="1800" b="1" kern="1200" dirty="0">
              <a:solidFill>
                <a:schemeClr val="tx1"/>
              </a:solidFill>
              <a:latin typeface="Arial"/>
              <a:ea typeface="+mn-ea"/>
              <a:cs typeface="+mn-cs"/>
            </a:rPr>
            <a:t> </a:t>
          </a:r>
          <a:r>
            <a:rPr lang="en-US" sz="1800" b="1" kern="1200" dirty="0" err="1">
              <a:solidFill>
                <a:schemeClr val="tx1"/>
              </a:solidFill>
              <a:latin typeface="Arial"/>
              <a:ea typeface="+mn-ea"/>
              <a:cs typeface="+mn-cs"/>
            </a:rPr>
            <a:t>productifs</a:t>
          </a:r>
          <a:r>
            <a:rPr lang="en-US" sz="1800" b="1" kern="1200" dirty="0">
              <a:solidFill>
                <a:schemeClr val="tx1"/>
              </a:solidFill>
              <a:latin typeface="Arial"/>
              <a:ea typeface="+mn-ea"/>
              <a:cs typeface="+mn-cs"/>
            </a:rPr>
            <a:t> </a:t>
          </a:r>
        </a:p>
        <a:p>
          <a:pPr marL="0" lvl="0" indent="0" algn="ctr" defTabSz="800100">
            <a:lnSpc>
              <a:spcPct val="90000"/>
            </a:lnSpc>
            <a:spcBef>
              <a:spcPct val="0"/>
            </a:spcBef>
            <a:spcAft>
              <a:spcPct val="35000"/>
            </a:spcAft>
            <a:buNone/>
          </a:pPr>
          <a:r>
            <a:rPr lang="en-US" sz="1800" b="1" kern="1200" dirty="0">
              <a:solidFill>
                <a:srgbClr val="18B844">
                  <a:lumMod val="50000"/>
                </a:srgbClr>
              </a:solidFill>
              <a:latin typeface="Arial"/>
              <a:ea typeface="+mn-ea"/>
              <a:cs typeface="+mn-cs"/>
            </a:rPr>
            <a:t>(US$ 8.44 M)</a:t>
          </a:r>
          <a:r>
            <a:rPr lang="fr-FR" sz="1800" b="1" i="1" kern="1200" dirty="0"/>
            <a:t> </a:t>
          </a:r>
        </a:p>
        <a:p>
          <a:pPr marL="0" lvl="0" indent="0" algn="ctr" defTabSz="800100">
            <a:lnSpc>
              <a:spcPct val="90000"/>
            </a:lnSpc>
            <a:spcBef>
              <a:spcPct val="0"/>
            </a:spcBef>
            <a:spcAft>
              <a:spcPct val="35000"/>
            </a:spcAft>
            <a:buNone/>
          </a:pPr>
          <a:endParaRPr lang="fr-FR" sz="1200" b="1" i="1" kern="1200" dirty="0"/>
        </a:p>
        <a:p>
          <a:pPr marL="0" lvl="0" indent="0" algn="ctr" defTabSz="800100">
            <a:lnSpc>
              <a:spcPct val="90000"/>
            </a:lnSpc>
            <a:spcBef>
              <a:spcPct val="0"/>
            </a:spcBef>
            <a:spcAft>
              <a:spcPct val="35000"/>
            </a:spcAft>
            <a:buNone/>
          </a:pPr>
          <a:endParaRPr lang="en-US" sz="1800" b="1" kern="1200" dirty="0">
            <a:solidFill>
              <a:srgbClr val="18B844">
                <a:lumMod val="50000"/>
              </a:srgbClr>
            </a:solidFill>
            <a:latin typeface="Arial"/>
            <a:ea typeface="+mn-ea"/>
            <a:cs typeface="+mn-cs"/>
          </a:endParaRPr>
        </a:p>
      </dsp:txBody>
      <dsp:txXfrm>
        <a:off x="7287959" y="2993218"/>
        <a:ext cx="3131840" cy="14905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2</a:t>
          </a:r>
          <a:endParaRPr lang="en-US" sz="2400" kern="1200" dirty="0"/>
        </a:p>
      </dsp:txBody>
      <dsp:txXfrm>
        <a:off x="21920" y="22204"/>
        <a:ext cx="8395310" cy="405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2 : Augmentation de l’accès aux marchés</a:t>
          </a:r>
          <a:endParaRPr lang="en-US" sz="2400" kern="1200" dirty="0"/>
        </a:p>
      </dsp:txBody>
      <dsp:txXfrm>
        <a:off x="21920" y="22204"/>
        <a:ext cx="8395310" cy="405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298506"/>
          <a:ext cx="3254224" cy="229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2.1:</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Renforcement des organisations de producteurs</a:t>
          </a: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(US$ 3.2 millions)</a:t>
          </a:r>
          <a:endParaRPr lang="fr-FR" sz="2000" b="1" i="1" kern="1200" dirty="0"/>
        </a:p>
      </dsp:txBody>
      <dsp:txXfrm>
        <a:off x="4499" y="1298506"/>
        <a:ext cx="3254224" cy="2292468"/>
      </dsp:txXfrm>
    </dsp:sp>
    <dsp:sp modelId="{B5365953-8C54-4CBD-B958-A29DD884302D}">
      <dsp:nvSpPr>
        <dsp:cNvPr id="0" name=""/>
        <dsp:cNvSpPr/>
      </dsp:nvSpPr>
      <dsp:spPr>
        <a:xfrm>
          <a:off x="3258724" y="259731"/>
          <a:ext cx="555285" cy="4370018"/>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259731"/>
          <a:ext cx="7551886" cy="43700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établira et/ou renforcera les organisations professionnelles et interprofessionnelles</a:t>
          </a:r>
          <a:endParaRPr lang="fr-BE" sz="2400" kern="1200" noProof="0" dirty="0">
            <a:solidFill>
              <a:prstClr val="white"/>
            </a:solidFill>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r>
            <a:rPr lang="fr-FR" sz="2400" kern="1200" dirty="0"/>
            <a:t>organiser et financer des événements d’exposition ou de foires et d'autres activités et outils de partage des connaissances </a:t>
          </a:r>
          <a:endParaRPr lang="fr-CM" sz="2400" kern="1200" noProof="0" dirty="0">
            <a:solidFill>
              <a:prstClr val="white"/>
            </a:solidFill>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r>
            <a:rPr lang="fr-FR" sz="2400" kern="1200" dirty="0"/>
            <a:t>réhabiliter et/ou de construire de petites infrastructures gérées par la communauté pour l'accès aux marchés, qui est nécessaire pour accroître l'activité de la chaîne de valeur, mais peu susceptible d'attirer des investissements privés</a:t>
          </a:r>
          <a:endParaRPr lang="fr-CM" sz="2400" kern="1200" noProof="0" dirty="0">
            <a:solidFill>
              <a:prstClr val="white"/>
            </a:solidFill>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Faciliter les </a:t>
          </a:r>
          <a:r>
            <a:rPr lang="fr-CM" sz="2400" kern="1200" noProof="0" dirty="0" err="1">
              <a:solidFill>
                <a:prstClr val="white"/>
              </a:solidFill>
              <a:latin typeface="Calibri" panose="020F0502020204030204" pitchFamily="34" charset="0"/>
              <a:ea typeface="+mn-ea"/>
              <a:cs typeface="+mn-cs"/>
            </a:rPr>
            <a:t>liances</a:t>
          </a:r>
          <a:r>
            <a:rPr lang="fr-CM" sz="2400" kern="1200" noProof="0" dirty="0">
              <a:solidFill>
                <a:prstClr val="white"/>
              </a:solidFill>
              <a:latin typeface="Calibri" panose="020F0502020204030204" pitchFamily="34" charset="0"/>
              <a:ea typeface="+mn-ea"/>
              <a:cs typeface="+mn-cs"/>
            </a:rPr>
            <a:t> productives entre producteurs-acheteurs </a:t>
          </a:r>
        </a:p>
      </dsp:txBody>
      <dsp:txXfrm>
        <a:off x="4036124" y="259731"/>
        <a:ext cx="7551886" cy="43700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2 : Augmentation de l’accès aux marchés</a:t>
          </a:r>
          <a:endParaRPr lang="en-US" sz="2400" kern="1200" dirty="0"/>
        </a:p>
      </dsp:txBody>
      <dsp:txXfrm>
        <a:off x="21920" y="22204"/>
        <a:ext cx="8395310" cy="4051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298506"/>
          <a:ext cx="3254224" cy="229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2.2:</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Promotion des services de développement des entreprises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(US$ 1 million)</a:t>
          </a:r>
          <a:endParaRPr lang="fr-FR" sz="2000" b="1" i="1" kern="1200" dirty="0"/>
        </a:p>
      </dsp:txBody>
      <dsp:txXfrm>
        <a:off x="4499" y="1298506"/>
        <a:ext cx="3254224" cy="2292468"/>
      </dsp:txXfrm>
    </dsp:sp>
    <dsp:sp modelId="{B5365953-8C54-4CBD-B958-A29DD884302D}">
      <dsp:nvSpPr>
        <dsp:cNvPr id="0" name=""/>
        <dsp:cNvSpPr/>
      </dsp:nvSpPr>
      <dsp:spPr>
        <a:xfrm>
          <a:off x="3258724" y="403010"/>
          <a:ext cx="555285" cy="408345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403010"/>
          <a:ext cx="7551886" cy="40834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Appui aux services de développement des entreprises pour les particuliers et les groupes de producteurs et les petits transformateurs désireux de s'engager dans des micro-projets (</a:t>
          </a:r>
          <a:r>
            <a:rPr lang="fr-FR" sz="2400" kern="1200" dirty="0" err="1"/>
            <a:t>MPs</a:t>
          </a:r>
          <a:r>
            <a:rPr lang="fr-FR" sz="2400" kern="1200" dirty="0"/>
            <a:t>)</a:t>
          </a:r>
          <a:endParaRPr lang="fr-BE" sz="2400" kern="1200" noProof="0" dirty="0">
            <a:solidFill>
              <a:prstClr val="white"/>
            </a:solidFill>
            <a:latin typeface="Calibri" panose="020F0502020204030204" pitchFamily="34" charset="0"/>
            <a:ea typeface="+mn-ea"/>
            <a:cs typeface="+mn-cs"/>
          </a:endParaRP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Elaboration des plans d’affaires et encadrement des projets</a:t>
          </a:r>
        </a:p>
        <a:p>
          <a:pPr marL="457200" lvl="2" indent="-228600" algn="l" defTabSz="1066800">
            <a:lnSpc>
              <a:spcPct val="90000"/>
            </a:lnSpc>
            <a:spcBef>
              <a:spcPct val="0"/>
            </a:spcBef>
            <a:spcAft>
              <a:spcPct val="15000"/>
            </a:spcAft>
            <a:buChar char="•"/>
          </a:pPr>
          <a:r>
            <a:rPr lang="fr-FR" sz="2400" kern="1200" dirty="0"/>
            <a:t>renforcement des capacités sur les compétences techniques, entrepreneuriales et de gestion de projets</a:t>
          </a:r>
          <a:endParaRPr lang="fr-CM" sz="2400" kern="1200" noProof="0" dirty="0">
            <a:solidFill>
              <a:prstClr val="white"/>
            </a:solidFill>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Le Centre d’Affaire des PME, recevra </a:t>
          </a:r>
          <a:r>
            <a:rPr lang="fr-FR" sz="2400" kern="1200" dirty="0"/>
            <a:t>une assistance technique pour devenir un partenaire solide des PME pour la  fourniture des services de formation</a:t>
          </a:r>
          <a:endParaRPr lang="fr-CM" sz="2400" kern="1200" noProof="0" dirty="0">
            <a:solidFill>
              <a:prstClr val="white"/>
            </a:solidFill>
            <a:latin typeface="Calibri" panose="020F0502020204030204" pitchFamily="34" charset="0"/>
            <a:ea typeface="+mn-ea"/>
            <a:cs typeface="+mn-cs"/>
          </a:endParaRPr>
        </a:p>
      </dsp:txBody>
      <dsp:txXfrm>
        <a:off x="4036124" y="403010"/>
        <a:ext cx="7551886" cy="40834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2 : Augmentation de l’accès aux marchés</a:t>
          </a:r>
          <a:endParaRPr lang="en-US" sz="2400" kern="1200" dirty="0"/>
        </a:p>
      </dsp:txBody>
      <dsp:txXfrm>
        <a:off x="21920" y="22204"/>
        <a:ext cx="8395310" cy="4051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119407"/>
          <a:ext cx="3254224" cy="2650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2.3 :</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Financement de projets d'investissement productifs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(US$ 8.44 millions)</a:t>
          </a:r>
          <a:endParaRPr lang="fr-FR" sz="2000" b="1" i="1" kern="1200" dirty="0"/>
        </a:p>
      </dsp:txBody>
      <dsp:txXfrm>
        <a:off x="4499" y="1119407"/>
        <a:ext cx="3254224" cy="2650666"/>
      </dsp:txXfrm>
    </dsp:sp>
    <dsp:sp modelId="{B5365953-8C54-4CBD-B958-A29DD884302D}">
      <dsp:nvSpPr>
        <dsp:cNvPr id="0" name=""/>
        <dsp:cNvSpPr/>
      </dsp:nvSpPr>
      <dsp:spPr>
        <a:xfrm>
          <a:off x="3258724" y="438830"/>
          <a:ext cx="555285" cy="401182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438830"/>
          <a:ext cx="7551886" cy="40118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La SC vise le soutien de cofinancement et à la mise en œuvre des initiatives d’investissement sélectionnées sur base compétitive des producteurs, les petits transformateurs et les commerçants et les groupes d'investisseurs et de PME agricoles (en </a:t>
          </a:r>
          <a:r>
            <a:rPr lang="fr-FR" sz="2400" kern="1200" dirty="0" err="1"/>
            <a:t>MPs</a:t>
          </a:r>
          <a:r>
            <a:rPr lang="fr-FR" sz="2400" kern="1200" dirty="0"/>
            <a:t> ou Sous-projets de PME).</a:t>
          </a:r>
          <a:endParaRPr lang="fr-BE" sz="2400" kern="1200" noProof="0" dirty="0">
            <a:solidFill>
              <a:prstClr val="white"/>
            </a:solidFill>
            <a:latin typeface="Calibri" panose="020F0502020204030204" pitchFamily="34" charset="0"/>
            <a:ea typeface="+mn-ea"/>
            <a:cs typeface="+mn-cs"/>
          </a:endParaRP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Guichet MP: 900 </a:t>
          </a:r>
          <a:r>
            <a:rPr lang="fr-CM" sz="2400" kern="1200" noProof="0" dirty="0" err="1">
              <a:solidFill>
                <a:prstClr val="white"/>
              </a:solidFill>
              <a:latin typeface="Calibri" panose="020F0502020204030204" pitchFamily="34" charset="0"/>
              <a:ea typeface="+mn-ea"/>
              <a:cs typeface="+mn-cs"/>
            </a:rPr>
            <a:t>MPs</a:t>
          </a:r>
          <a:r>
            <a:rPr lang="fr-CM" sz="2400" kern="1200" noProof="0" dirty="0">
              <a:solidFill>
                <a:prstClr val="white"/>
              </a:solidFill>
              <a:latin typeface="Calibri" panose="020F0502020204030204" pitchFamily="34" charset="0"/>
              <a:ea typeface="+mn-ea"/>
              <a:cs typeface="+mn-cs"/>
            </a:rPr>
            <a:t> (Individuels jusqu’à 5,000 $US ou de Groupes jusqu’à 10,000 $US) à 80 – 20 %, pouvant aller jusqu’à 90% pour le jeunes et les femmes</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Guichet PME : 50 Sous-projets PME (allant de 10,000 à 50,000 $US) à 60 – 40 %, (70% jeunes ou femmes)</a:t>
          </a:r>
        </a:p>
      </dsp:txBody>
      <dsp:txXfrm>
        <a:off x="4036124" y="438830"/>
        <a:ext cx="7551886" cy="40118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77DB2-5871-401D-95E9-93AC62B5A328}">
      <dsp:nvSpPr>
        <dsp:cNvPr id="0" name=""/>
        <dsp:cNvSpPr/>
      </dsp:nvSpPr>
      <dsp:spPr>
        <a:xfrm>
          <a:off x="4887355" y="1786151"/>
          <a:ext cx="1802107" cy="817347"/>
        </a:xfrm>
        <a:custGeom>
          <a:avLst/>
          <a:gdLst/>
          <a:ahLst/>
          <a:cxnLst/>
          <a:rect l="0" t="0" r="0" b="0"/>
          <a:pathLst>
            <a:path>
              <a:moveTo>
                <a:pt x="0" y="0"/>
              </a:moveTo>
              <a:lnTo>
                <a:pt x="0" y="556998"/>
              </a:lnTo>
              <a:lnTo>
                <a:pt x="1802107" y="556998"/>
              </a:lnTo>
              <a:lnTo>
                <a:pt x="1802107" y="817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82D78-B0F2-45C2-8959-CB7404A0F69A}">
      <dsp:nvSpPr>
        <dsp:cNvPr id="0" name=""/>
        <dsp:cNvSpPr/>
      </dsp:nvSpPr>
      <dsp:spPr>
        <a:xfrm>
          <a:off x="2861444" y="1786151"/>
          <a:ext cx="2025910" cy="817347"/>
        </a:xfrm>
        <a:custGeom>
          <a:avLst/>
          <a:gdLst/>
          <a:ahLst/>
          <a:cxnLst/>
          <a:rect l="0" t="0" r="0" b="0"/>
          <a:pathLst>
            <a:path>
              <a:moveTo>
                <a:pt x="2025910" y="0"/>
              </a:moveTo>
              <a:lnTo>
                <a:pt x="2025910" y="556998"/>
              </a:lnTo>
              <a:lnTo>
                <a:pt x="0" y="556998"/>
              </a:lnTo>
              <a:lnTo>
                <a:pt x="0" y="817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7E322-A02E-45F6-9BB4-E4F05BED3302}">
      <dsp:nvSpPr>
        <dsp:cNvPr id="0" name=""/>
        <dsp:cNvSpPr/>
      </dsp:nvSpPr>
      <dsp:spPr>
        <a:xfrm>
          <a:off x="3482173" y="1569"/>
          <a:ext cx="2810364" cy="1784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764A-3745-4CAC-95D9-C1EEEE63C343}">
      <dsp:nvSpPr>
        <dsp:cNvPr id="0" name=""/>
        <dsp:cNvSpPr/>
      </dsp:nvSpPr>
      <dsp:spPr>
        <a:xfrm>
          <a:off x="3794435" y="298219"/>
          <a:ext cx="2810364" cy="17845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err="1">
              <a:solidFill>
                <a:schemeClr val="tx1">
                  <a:lumMod val="75000"/>
                  <a:lumOff val="25000"/>
                </a:schemeClr>
              </a:solidFill>
            </a:rPr>
            <a:t>Composante</a:t>
          </a:r>
          <a:r>
            <a:rPr lang="en-US" sz="2000" b="1" u="sng" kern="1200" dirty="0">
              <a:solidFill>
                <a:schemeClr val="tx1">
                  <a:lumMod val="75000"/>
                  <a:lumOff val="25000"/>
                </a:schemeClr>
              </a:solidFill>
            </a:rPr>
            <a:t> 3</a:t>
          </a:r>
        </a:p>
        <a:p>
          <a:pPr marL="0" lvl="0" indent="0" algn="ctr" defTabSz="889000">
            <a:lnSpc>
              <a:spcPct val="90000"/>
            </a:lnSpc>
            <a:spcBef>
              <a:spcPct val="0"/>
            </a:spcBef>
            <a:spcAft>
              <a:spcPct val="35000"/>
            </a:spcAft>
            <a:buNone/>
          </a:pPr>
          <a:r>
            <a:rPr lang="en-US" sz="2700" b="1" kern="1200" dirty="0"/>
            <a:t> </a:t>
          </a:r>
          <a:r>
            <a:rPr lang="fr-FR" sz="2700" b="1" kern="1200" dirty="0"/>
            <a:t>Renforcement des capacités institutionnelles </a:t>
          </a:r>
        </a:p>
        <a:p>
          <a:pPr marL="0" lvl="0" indent="0" algn="ctr" defTabSz="889000">
            <a:lnSpc>
              <a:spcPct val="90000"/>
            </a:lnSpc>
            <a:spcBef>
              <a:spcPct val="0"/>
            </a:spcBef>
            <a:spcAft>
              <a:spcPct val="35000"/>
            </a:spcAft>
            <a:buNone/>
          </a:pPr>
          <a:r>
            <a:rPr lang="en-US" sz="2000" b="1" kern="1200" dirty="0">
              <a:solidFill>
                <a:srgbClr val="18B844">
                  <a:lumMod val="50000"/>
                </a:srgbClr>
              </a:solidFill>
              <a:latin typeface="Arial"/>
              <a:ea typeface="+mn-ea"/>
              <a:cs typeface="+mn-cs"/>
            </a:rPr>
            <a:t>(US$ 5.2 M)</a:t>
          </a:r>
        </a:p>
      </dsp:txBody>
      <dsp:txXfrm>
        <a:off x="3846704" y="350488"/>
        <a:ext cx="2705826" cy="1680043"/>
      </dsp:txXfrm>
    </dsp:sp>
    <dsp:sp modelId="{358A7D5C-B7B7-4801-B357-9653D07E672E}">
      <dsp:nvSpPr>
        <dsp:cNvPr id="0" name=""/>
        <dsp:cNvSpPr/>
      </dsp:nvSpPr>
      <dsp:spPr>
        <a:xfrm>
          <a:off x="1371600" y="2603499"/>
          <a:ext cx="2979689" cy="1784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68438-C5D1-4C30-B4ED-74F3595BE6B5}">
      <dsp:nvSpPr>
        <dsp:cNvPr id="0" name=""/>
        <dsp:cNvSpPr/>
      </dsp:nvSpPr>
      <dsp:spPr>
        <a:xfrm>
          <a:off x="1683862" y="2900148"/>
          <a:ext cx="2979689" cy="17845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solidFill>
                <a:schemeClr val="tx1">
                  <a:lumMod val="75000"/>
                  <a:lumOff val="25000"/>
                </a:schemeClr>
              </a:solidFill>
            </a:rPr>
            <a:t>Sous-</a:t>
          </a:r>
          <a:r>
            <a:rPr lang="en-US" sz="2000" b="1" i="0" u="sng" kern="1200" dirty="0" err="1">
              <a:solidFill>
                <a:schemeClr val="tx1">
                  <a:lumMod val="75000"/>
                  <a:lumOff val="25000"/>
                </a:schemeClr>
              </a:solidFill>
            </a:rPr>
            <a:t>composante</a:t>
          </a:r>
          <a:r>
            <a:rPr lang="en-US" sz="2000" b="1" i="0" u="sng" kern="1200" dirty="0">
              <a:solidFill>
                <a:schemeClr val="tx1">
                  <a:lumMod val="75000"/>
                  <a:lumOff val="25000"/>
                </a:schemeClr>
              </a:solidFill>
            </a:rPr>
            <a:t> 3.1</a:t>
          </a:r>
        </a:p>
        <a:p>
          <a:pPr marL="0" lvl="0" indent="0" algn="ctr" defTabSz="889000">
            <a:lnSpc>
              <a:spcPct val="90000"/>
            </a:lnSpc>
            <a:spcBef>
              <a:spcPct val="0"/>
            </a:spcBef>
            <a:spcAft>
              <a:spcPct val="35000"/>
            </a:spcAft>
            <a:buNone/>
          </a:pPr>
          <a:r>
            <a:rPr lang="fr-FR" sz="2400" b="1" kern="1200" dirty="0"/>
            <a:t>Renforcement du système public de statistiques agricoles </a:t>
          </a:r>
          <a:r>
            <a:rPr lang="en-US" sz="2000" b="1" kern="1200" dirty="0">
              <a:solidFill>
                <a:srgbClr val="18B844">
                  <a:lumMod val="50000"/>
                </a:srgbClr>
              </a:solidFill>
              <a:latin typeface="Arial"/>
              <a:ea typeface="+mn-ea"/>
              <a:cs typeface="+mn-cs"/>
            </a:rPr>
            <a:t>(US$ 5.2 M)</a:t>
          </a:r>
          <a:r>
            <a:rPr lang="fr-FR" sz="2000" b="1" i="1" kern="1200" dirty="0"/>
            <a:t> </a:t>
          </a:r>
        </a:p>
        <a:p>
          <a:pPr marL="0" lvl="0" indent="0" algn="ctr" defTabSz="889000">
            <a:lnSpc>
              <a:spcPct val="90000"/>
            </a:lnSpc>
            <a:spcBef>
              <a:spcPct val="0"/>
            </a:spcBef>
            <a:spcAft>
              <a:spcPct val="35000"/>
            </a:spcAft>
            <a:buNone/>
          </a:pPr>
          <a:endParaRPr lang="fr-FR" sz="2000" b="1" i="1" kern="1200" dirty="0"/>
        </a:p>
        <a:p>
          <a:pPr marL="0" lvl="0" indent="0" algn="ctr" defTabSz="889000">
            <a:lnSpc>
              <a:spcPct val="90000"/>
            </a:lnSpc>
            <a:spcBef>
              <a:spcPct val="0"/>
            </a:spcBef>
            <a:spcAft>
              <a:spcPct val="35000"/>
            </a:spcAft>
            <a:buNone/>
          </a:pPr>
          <a:endParaRPr lang="fr-FR" sz="2000" b="1" i="1" kern="1200" dirty="0"/>
        </a:p>
      </dsp:txBody>
      <dsp:txXfrm>
        <a:off x="1736131" y="2952417"/>
        <a:ext cx="2875151" cy="1680043"/>
      </dsp:txXfrm>
    </dsp:sp>
    <dsp:sp modelId="{8B71D815-FE54-4D86-A1AA-D9253B44B60F}">
      <dsp:nvSpPr>
        <dsp:cNvPr id="0" name=""/>
        <dsp:cNvSpPr/>
      </dsp:nvSpPr>
      <dsp:spPr>
        <a:xfrm>
          <a:off x="4975814" y="2603499"/>
          <a:ext cx="3427296" cy="1784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8CCC5-ED5C-4E00-95A8-CEFCD3A50793}">
      <dsp:nvSpPr>
        <dsp:cNvPr id="0" name=""/>
        <dsp:cNvSpPr/>
      </dsp:nvSpPr>
      <dsp:spPr>
        <a:xfrm>
          <a:off x="5288077" y="2900148"/>
          <a:ext cx="3427296" cy="17845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solidFill>
                <a:schemeClr val="tx1">
                  <a:lumMod val="75000"/>
                  <a:lumOff val="25000"/>
                </a:schemeClr>
              </a:solidFill>
              <a:latin typeface="Arial"/>
              <a:ea typeface="+mn-ea"/>
              <a:cs typeface="+mn-cs"/>
            </a:rPr>
            <a:t>Sous-</a:t>
          </a:r>
          <a:r>
            <a:rPr lang="en-US" sz="2000" b="1" i="0" u="sng" kern="1200" dirty="0" err="1">
              <a:solidFill>
                <a:schemeClr val="tx1">
                  <a:lumMod val="75000"/>
                  <a:lumOff val="25000"/>
                </a:schemeClr>
              </a:solidFill>
              <a:latin typeface="Arial"/>
              <a:ea typeface="+mn-ea"/>
              <a:cs typeface="+mn-cs"/>
            </a:rPr>
            <a:t>composante</a:t>
          </a:r>
          <a:r>
            <a:rPr lang="en-US" sz="2000" b="1" i="0" u="sng" kern="1200" dirty="0">
              <a:solidFill>
                <a:schemeClr val="tx1">
                  <a:lumMod val="75000"/>
                  <a:lumOff val="25000"/>
                </a:schemeClr>
              </a:solidFill>
              <a:latin typeface="Arial"/>
              <a:ea typeface="+mn-ea"/>
              <a:cs typeface="+mn-cs"/>
            </a:rPr>
            <a:t> 3.2</a:t>
          </a:r>
        </a:p>
        <a:p>
          <a:pPr marL="0" lvl="0" indent="0" algn="ctr" defTabSz="889000">
            <a:lnSpc>
              <a:spcPct val="90000"/>
            </a:lnSpc>
            <a:spcBef>
              <a:spcPct val="0"/>
            </a:spcBef>
            <a:spcAft>
              <a:spcPct val="35000"/>
            </a:spcAft>
            <a:buNone/>
          </a:pPr>
          <a:r>
            <a:rPr lang="fr-FR" sz="2400" b="1" kern="1200" dirty="0"/>
            <a:t>Intervention en cas d'urgence éventuelle</a:t>
          </a:r>
        </a:p>
        <a:p>
          <a:pPr marL="0" lvl="0" indent="0" algn="ctr" defTabSz="889000">
            <a:lnSpc>
              <a:spcPct val="90000"/>
            </a:lnSpc>
            <a:spcBef>
              <a:spcPct val="0"/>
            </a:spcBef>
            <a:spcAft>
              <a:spcPct val="35000"/>
            </a:spcAft>
            <a:buNone/>
          </a:pPr>
          <a:r>
            <a:rPr lang="fr-FR" sz="2400" b="1" kern="1200" dirty="0"/>
            <a:t> </a:t>
          </a:r>
          <a:r>
            <a:rPr lang="en-US" sz="2000" b="1" kern="1200" dirty="0">
              <a:solidFill>
                <a:srgbClr val="18B844">
                  <a:lumMod val="50000"/>
                </a:srgbClr>
              </a:solidFill>
              <a:latin typeface="Arial"/>
              <a:ea typeface="+mn-ea"/>
              <a:cs typeface="+mn-cs"/>
            </a:rPr>
            <a:t>(US$ 0 M) </a:t>
          </a:r>
        </a:p>
        <a:p>
          <a:pPr marL="0" lvl="0" indent="0" algn="ctr" defTabSz="889000">
            <a:lnSpc>
              <a:spcPct val="90000"/>
            </a:lnSpc>
            <a:spcBef>
              <a:spcPct val="0"/>
            </a:spcBef>
            <a:spcAft>
              <a:spcPct val="35000"/>
            </a:spcAft>
            <a:buNone/>
          </a:pPr>
          <a:endParaRPr lang="en-US" sz="2000" b="1" kern="1200" dirty="0">
            <a:solidFill>
              <a:srgbClr val="18B844">
                <a:lumMod val="50000"/>
              </a:srgbClr>
            </a:solidFill>
            <a:latin typeface="Arial"/>
            <a:ea typeface="+mn-ea"/>
            <a:cs typeface="+mn-cs"/>
          </a:endParaRPr>
        </a:p>
        <a:p>
          <a:pPr marL="0" lvl="0" indent="0" algn="ctr" defTabSz="889000">
            <a:lnSpc>
              <a:spcPct val="90000"/>
            </a:lnSpc>
            <a:spcBef>
              <a:spcPct val="0"/>
            </a:spcBef>
            <a:spcAft>
              <a:spcPct val="35000"/>
            </a:spcAft>
            <a:buNone/>
          </a:pPr>
          <a:endParaRPr lang="en-US" sz="2000" b="1" kern="1200" dirty="0">
            <a:solidFill>
              <a:srgbClr val="18B844">
                <a:lumMod val="50000"/>
              </a:srgbClr>
            </a:solidFill>
            <a:latin typeface="Arial"/>
            <a:ea typeface="+mn-ea"/>
            <a:cs typeface="+mn-cs"/>
          </a:endParaRPr>
        </a:p>
      </dsp:txBody>
      <dsp:txXfrm>
        <a:off x="5340346" y="2952417"/>
        <a:ext cx="3322758" cy="16800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3</a:t>
          </a:r>
          <a:endParaRPr lang="en-US" sz="2400" kern="1200" dirty="0"/>
        </a:p>
      </dsp:txBody>
      <dsp:txXfrm>
        <a:off x="21920" y="22204"/>
        <a:ext cx="8395310" cy="40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137FE-FE57-4D14-BF98-83D375337281}">
      <dsp:nvSpPr>
        <dsp:cNvPr id="0" name=""/>
        <dsp:cNvSpPr/>
      </dsp:nvSpPr>
      <dsp:spPr>
        <a:xfrm>
          <a:off x="0" y="9871"/>
          <a:ext cx="8439487" cy="647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i="0" kern="1200" baseline="0" dirty="0"/>
            <a:t>COMPOSANTES DU PROJET</a:t>
          </a:r>
          <a:endParaRPr lang="en-US" sz="2700" b="1" kern="1200" dirty="0"/>
        </a:p>
      </dsp:txBody>
      <dsp:txXfrm>
        <a:off x="31613" y="41484"/>
        <a:ext cx="8376261" cy="5843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3 : </a:t>
          </a:r>
          <a:r>
            <a:rPr lang="fr-FR" sz="2400" b="1" kern="1200" dirty="0"/>
            <a:t>Renforcement des capacités institutionnelles </a:t>
          </a:r>
          <a:endParaRPr lang="en-US" sz="2400" kern="1200" dirty="0"/>
        </a:p>
      </dsp:txBody>
      <dsp:txXfrm>
        <a:off x="21920" y="22204"/>
        <a:ext cx="8395310" cy="4051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298506"/>
          <a:ext cx="3254224" cy="229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3.1:</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Renforcement du système public de statistiques agricoles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(US$ 5.2 million)</a:t>
          </a:r>
          <a:endParaRPr lang="fr-FR" sz="2000" b="1" i="1" kern="1200" dirty="0"/>
        </a:p>
      </dsp:txBody>
      <dsp:txXfrm>
        <a:off x="4499" y="1298506"/>
        <a:ext cx="3254224" cy="2292468"/>
      </dsp:txXfrm>
    </dsp:sp>
    <dsp:sp modelId="{B5365953-8C54-4CBD-B958-A29DD884302D}">
      <dsp:nvSpPr>
        <dsp:cNvPr id="0" name=""/>
        <dsp:cNvSpPr/>
      </dsp:nvSpPr>
      <dsp:spPr>
        <a:xfrm>
          <a:off x="3258724" y="868668"/>
          <a:ext cx="555285" cy="3152144"/>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868668"/>
          <a:ext cx="7551886" cy="3152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Renforcer le système public de statistiques agricoles</a:t>
          </a:r>
          <a:endParaRPr lang="fr-BE" sz="2400" kern="1200" noProof="0" dirty="0">
            <a:solidFill>
              <a:prstClr val="white"/>
            </a:solidFill>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r>
            <a:rPr lang="fr-FR" sz="2400" kern="1200" dirty="0"/>
            <a:t>Financer les services de consultants, les coûts d'exploitation (le recrutement d’enquêteurs, etc.), et l’équipement nécessaire pour : </a:t>
          </a:r>
          <a:endParaRPr lang="fr-CM" sz="2400" kern="1200" noProof="0" dirty="0">
            <a:solidFill>
              <a:prstClr val="white"/>
            </a:solidFill>
            <a:latin typeface="Calibri" panose="020F0502020204030204" pitchFamily="34" charset="0"/>
            <a:ea typeface="+mn-ea"/>
            <a:cs typeface="+mn-cs"/>
          </a:endParaRPr>
        </a:p>
        <a:p>
          <a:pPr marL="457200" lvl="2" indent="-228600" algn="l" defTabSz="1066800">
            <a:lnSpc>
              <a:spcPct val="90000"/>
            </a:lnSpc>
            <a:spcBef>
              <a:spcPct val="0"/>
            </a:spcBef>
            <a:spcAft>
              <a:spcPct val="15000"/>
            </a:spcAft>
            <a:buChar char="•"/>
          </a:pPr>
          <a:r>
            <a:rPr lang="fr-FR" sz="2400" kern="1200" dirty="0"/>
            <a:t>Elaborer et tester la méthodologie ; </a:t>
          </a:r>
          <a:endParaRPr lang="fr-CM" sz="2400" kern="1200" noProof="0" dirty="0">
            <a:solidFill>
              <a:prstClr val="white"/>
            </a:solidFill>
            <a:latin typeface="Calibri" panose="020F0502020204030204" pitchFamily="34" charset="0"/>
            <a:ea typeface="+mn-ea"/>
            <a:cs typeface="+mn-cs"/>
          </a:endParaRPr>
        </a:p>
        <a:p>
          <a:pPr marL="457200" lvl="2" indent="-228600" algn="l" defTabSz="1066800">
            <a:lnSpc>
              <a:spcPct val="90000"/>
            </a:lnSpc>
            <a:spcBef>
              <a:spcPct val="0"/>
            </a:spcBef>
            <a:spcAft>
              <a:spcPct val="15000"/>
            </a:spcAft>
            <a:buChar char="•"/>
          </a:pPr>
          <a:r>
            <a:rPr lang="fr-FR" sz="2400" kern="1200" dirty="0"/>
            <a:t>Réaliser la collecte, la saisie, le traitement et l’analyse des données ; et</a:t>
          </a:r>
          <a:endParaRPr lang="fr-CM" sz="2400" kern="1200" noProof="0" dirty="0">
            <a:solidFill>
              <a:prstClr val="white"/>
            </a:solidFill>
            <a:latin typeface="Calibri" panose="020F0502020204030204" pitchFamily="34" charset="0"/>
            <a:ea typeface="+mn-ea"/>
            <a:cs typeface="+mn-cs"/>
          </a:endParaRPr>
        </a:p>
        <a:p>
          <a:pPr marL="457200" lvl="2" indent="-228600" algn="l" defTabSz="1066800">
            <a:lnSpc>
              <a:spcPct val="90000"/>
            </a:lnSpc>
            <a:spcBef>
              <a:spcPct val="0"/>
            </a:spcBef>
            <a:spcAft>
              <a:spcPct val="15000"/>
            </a:spcAft>
            <a:buChar char="•"/>
          </a:pPr>
          <a:r>
            <a:rPr lang="fr-FR" sz="2400" kern="1200" dirty="0"/>
            <a:t>Assurer la préparation et la diffusion de rapports</a:t>
          </a:r>
          <a:endParaRPr lang="fr-CM" sz="2400" kern="1200" noProof="0" dirty="0">
            <a:solidFill>
              <a:prstClr val="white"/>
            </a:solidFill>
            <a:latin typeface="Calibri" panose="020F0502020204030204" pitchFamily="34" charset="0"/>
            <a:ea typeface="+mn-ea"/>
            <a:cs typeface="+mn-cs"/>
          </a:endParaRPr>
        </a:p>
      </dsp:txBody>
      <dsp:txXfrm>
        <a:off x="4036124" y="868668"/>
        <a:ext cx="7551886" cy="31521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3 : </a:t>
          </a:r>
          <a:r>
            <a:rPr lang="fr-FR" sz="2400" b="1" kern="1200" dirty="0"/>
            <a:t>Renforcement des capacités institutionnelles </a:t>
          </a:r>
          <a:endParaRPr lang="en-US" sz="2400" kern="1200" dirty="0"/>
        </a:p>
      </dsp:txBody>
      <dsp:txXfrm>
        <a:off x="21920" y="22204"/>
        <a:ext cx="8395310" cy="4051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459381"/>
          <a:ext cx="3254224" cy="197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3.2:</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Intervention en cas d'urgence éventuelle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(US$ 0 million)</a:t>
          </a:r>
          <a:endParaRPr lang="fr-FR" sz="2000" b="1" i="1" kern="1200" dirty="0"/>
        </a:p>
      </dsp:txBody>
      <dsp:txXfrm>
        <a:off x="4499" y="1459381"/>
        <a:ext cx="3254224" cy="1970718"/>
      </dsp:txXfrm>
    </dsp:sp>
    <dsp:sp modelId="{B5365953-8C54-4CBD-B958-A29DD884302D}">
      <dsp:nvSpPr>
        <dsp:cNvPr id="0" name=""/>
        <dsp:cNvSpPr/>
      </dsp:nvSpPr>
      <dsp:spPr>
        <a:xfrm>
          <a:off x="3258724" y="1151456"/>
          <a:ext cx="555285" cy="2586568"/>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1151456"/>
          <a:ext cx="7551886" cy="25865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BE" sz="2400" kern="1200" noProof="0" dirty="0">
              <a:solidFill>
                <a:prstClr val="white"/>
              </a:solidFill>
              <a:latin typeface="Calibri" panose="020F0502020204030204" pitchFamily="34" charset="0"/>
              <a:ea typeface="+mn-ea"/>
              <a:cs typeface="+mn-cs"/>
            </a:rPr>
            <a:t>Cette SC </a:t>
          </a:r>
          <a:r>
            <a:rPr lang="fr-FR" sz="2400" kern="1200" dirty="0"/>
            <a:t>avec une provision de zéro dollar, est conçue pour créer un mécanisme de financement dans le cadre du projet pour les demandes d'urgence découlant de catastrophes naturelles et d'autres chocs.</a:t>
          </a:r>
          <a:endParaRPr lang="fr-BE" sz="2400" kern="1200" noProof="0" dirty="0">
            <a:solidFill>
              <a:prstClr val="white"/>
            </a:solidFill>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r>
            <a:rPr lang="fr-FR" sz="2400" kern="1200" dirty="0"/>
            <a:t>Un Manuel d’exploitation de la sous-composante est en cours de préparation et sera validé avant tout décaissement au titre de la SC</a:t>
          </a:r>
          <a:endParaRPr lang="fr-BE" sz="2400" kern="1200" noProof="0" dirty="0">
            <a:solidFill>
              <a:prstClr val="white"/>
            </a:solidFill>
            <a:latin typeface="Calibri" panose="020F0502020204030204" pitchFamily="34" charset="0"/>
            <a:ea typeface="+mn-ea"/>
            <a:cs typeface="+mn-cs"/>
          </a:endParaRPr>
        </a:p>
      </dsp:txBody>
      <dsp:txXfrm>
        <a:off x="4036124" y="1151456"/>
        <a:ext cx="7551886" cy="258656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4</a:t>
          </a:r>
          <a:endParaRPr lang="en-US" sz="2400" kern="1200" dirty="0"/>
        </a:p>
      </dsp:txBody>
      <dsp:txXfrm>
        <a:off x="21920" y="22204"/>
        <a:ext cx="8395310" cy="4051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5014" y="1074668"/>
          <a:ext cx="2879374" cy="229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Composante 4 :</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Coordination et mise en œuvre du projet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(US$ 4.33 million)</a:t>
          </a:r>
          <a:endParaRPr lang="fr-FR" sz="2000" b="1" i="1" kern="1200" dirty="0"/>
        </a:p>
      </dsp:txBody>
      <dsp:txXfrm>
        <a:off x="5014" y="1074668"/>
        <a:ext cx="2879374" cy="2292468"/>
      </dsp:txXfrm>
    </dsp:sp>
    <dsp:sp modelId="{B5365953-8C54-4CBD-B958-A29DD884302D}">
      <dsp:nvSpPr>
        <dsp:cNvPr id="0" name=""/>
        <dsp:cNvSpPr/>
      </dsp:nvSpPr>
      <dsp:spPr>
        <a:xfrm>
          <a:off x="2884389" y="13467"/>
          <a:ext cx="491323" cy="441487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3572241" y="13467"/>
          <a:ext cx="8015253" cy="44148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a:t>Financement les dépenses engagées dans la mise en œuvre du projet à travers l’UCP, des agences d’exécution et divers prestataires de services; </a:t>
          </a:r>
          <a:endParaRPr lang="fr-BE" sz="2200" kern="1200" noProof="0" dirty="0">
            <a:solidFill>
              <a:prstClr val="white"/>
            </a:solidFill>
            <a:latin typeface="Calibri" panose="020F0502020204030204" pitchFamily="34" charset="0"/>
            <a:ea typeface="+mn-ea"/>
            <a:cs typeface="+mn-cs"/>
          </a:endParaRPr>
        </a:p>
        <a:p>
          <a:pPr marL="228600" lvl="1" indent="-228600" algn="l" defTabSz="977900">
            <a:lnSpc>
              <a:spcPct val="90000"/>
            </a:lnSpc>
            <a:spcBef>
              <a:spcPct val="0"/>
            </a:spcBef>
            <a:spcAft>
              <a:spcPct val="15000"/>
            </a:spcAft>
            <a:buChar char="•"/>
          </a:pPr>
          <a:r>
            <a:rPr lang="fr-FR" sz="2200" kern="1200" dirty="0"/>
            <a:t>Le renforcement de capacités de mise en œuvre de l’UCP à travers des assistances techniques, d’audits et les formations</a:t>
          </a:r>
          <a:endParaRPr lang="fr-BE" sz="2200" kern="1200" noProof="0" dirty="0">
            <a:solidFill>
              <a:prstClr val="white"/>
            </a:solidFill>
            <a:latin typeface="Calibri" panose="020F0502020204030204" pitchFamily="34" charset="0"/>
            <a:ea typeface="+mn-ea"/>
            <a:cs typeface="+mn-cs"/>
          </a:endParaRPr>
        </a:p>
        <a:p>
          <a:pPr marL="228600" lvl="1" indent="-228600" algn="l" defTabSz="977900">
            <a:lnSpc>
              <a:spcPct val="90000"/>
            </a:lnSpc>
            <a:spcBef>
              <a:spcPct val="0"/>
            </a:spcBef>
            <a:spcAft>
              <a:spcPct val="15000"/>
            </a:spcAft>
            <a:buChar char="•"/>
          </a:pPr>
          <a:r>
            <a:rPr lang="fr-FR" sz="2200" kern="1200" dirty="0"/>
            <a:t>La communication, la production et le partage des connaissances, et les activités de sensibilisation; </a:t>
          </a:r>
          <a:endParaRPr lang="fr-BE" sz="2200" kern="1200" noProof="0" dirty="0">
            <a:solidFill>
              <a:prstClr val="white"/>
            </a:solidFill>
            <a:latin typeface="Calibri" panose="020F0502020204030204" pitchFamily="34" charset="0"/>
            <a:ea typeface="+mn-ea"/>
            <a:cs typeface="+mn-cs"/>
          </a:endParaRPr>
        </a:p>
        <a:p>
          <a:pPr marL="228600" lvl="1" indent="-228600" algn="l" defTabSz="977900">
            <a:lnSpc>
              <a:spcPct val="90000"/>
            </a:lnSpc>
            <a:spcBef>
              <a:spcPct val="0"/>
            </a:spcBef>
            <a:spcAft>
              <a:spcPct val="15000"/>
            </a:spcAft>
            <a:buChar char="•"/>
          </a:pPr>
          <a:r>
            <a:rPr lang="fr-FR" sz="2200" kern="1200" dirty="0"/>
            <a:t>Le suivi et l’évaluation des résultats et des impacts du projet; </a:t>
          </a:r>
          <a:endParaRPr lang="fr-BE" sz="2200" kern="1200" noProof="0" dirty="0">
            <a:solidFill>
              <a:prstClr val="white"/>
            </a:solidFill>
            <a:latin typeface="Calibri" panose="020F0502020204030204" pitchFamily="34" charset="0"/>
            <a:ea typeface="+mn-ea"/>
            <a:cs typeface="+mn-cs"/>
          </a:endParaRPr>
        </a:p>
        <a:p>
          <a:pPr marL="228600" lvl="1" indent="-228600" algn="l" defTabSz="977900">
            <a:lnSpc>
              <a:spcPct val="90000"/>
            </a:lnSpc>
            <a:spcBef>
              <a:spcPct val="0"/>
            </a:spcBef>
            <a:spcAft>
              <a:spcPct val="15000"/>
            </a:spcAft>
            <a:buChar char="•"/>
          </a:pPr>
          <a:r>
            <a:rPr lang="fr-FR" sz="2200" kern="1200" dirty="0"/>
            <a:t>L’engagement citoyen, les politiques de sauvegarde sociale et environnementale; et</a:t>
          </a:r>
          <a:endParaRPr lang="fr-BE" sz="2200" kern="1200" noProof="0" dirty="0">
            <a:solidFill>
              <a:prstClr val="white"/>
            </a:solidFill>
            <a:latin typeface="Calibri" panose="020F0502020204030204" pitchFamily="34" charset="0"/>
            <a:ea typeface="+mn-ea"/>
            <a:cs typeface="+mn-cs"/>
          </a:endParaRPr>
        </a:p>
        <a:p>
          <a:pPr marL="228600" lvl="1" indent="-228600" algn="l" defTabSz="977900">
            <a:lnSpc>
              <a:spcPct val="90000"/>
            </a:lnSpc>
            <a:spcBef>
              <a:spcPct val="0"/>
            </a:spcBef>
            <a:spcAft>
              <a:spcPct val="15000"/>
            </a:spcAft>
            <a:buChar char="•"/>
          </a:pPr>
          <a:r>
            <a:rPr lang="fr-FR" sz="2200" kern="1200" dirty="0"/>
            <a:t>Le renforcement institutionnel pour assurer la pérennité des résultats du projet. Cette composante sera mise en œuvre par l’UCP</a:t>
          </a:r>
          <a:endParaRPr lang="fr-BE" sz="2200" kern="1200" noProof="0" dirty="0">
            <a:solidFill>
              <a:prstClr val="white"/>
            </a:solidFill>
            <a:latin typeface="Calibri" panose="020F0502020204030204" pitchFamily="34" charset="0"/>
            <a:ea typeface="+mn-ea"/>
            <a:cs typeface="+mn-cs"/>
          </a:endParaRPr>
        </a:p>
      </dsp:txBody>
      <dsp:txXfrm>
        <a:off x="3572241" y="13467"/>
        <a:ext cx="8015253" cy="44148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6571-35B1-4556-9CD4-F2776FC15820}">
      <dsp:nvSpPr>
        <dsp:cNvPr id="0" name=""/>
        <dsp:cNvSpPr/>
      </dsp:nvSpPr>
      <dsp:spPr>
        <a:xfrm>
          <a:off x="2825298" y="0"/>
          <a:ext cx="1355176" cy="118459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E91C6-1B9B-499B-B47A-E4B24685986C}">
      <dsp:nvSpPr>
        <dsp:cNvPr id="0" name=""/>
        <dsp:cNvSpPr/>
      </dsp:nvSpPr>
      <dsp:spPr>
        <a:xfrm>
          <a:off x="2486503" y="253503"/>
          <a:ext cx="677588" cy="6775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Activités</a:t>
          </a:r>
          <a:endParaRPr lang="fr-GN" sz="800" kern="1200" dirty="0"/>
        </a:p>
      </dsp:txBody>
      <dsp:txXfrm>
        <a:off x="2585733" y="352733"/>
        <a:ext cx="479128" cy="479128"/>
      </dsp:txXfrm>
    </dsp:sp>
    <dsp:sp modelId="{B9756E8E-C164-4AB7-8B8B-DCC62F7AFF8A}">
      <dsp:nvSpPr>
        <dsp:cNvPr id="0" name=""/>
        <dsp:cNvSpPr/>
      </dsp:nvSpPr>
      <dsp:spPr>
        <a:xfrm>
          <a:off x="4665977" y="0"/>
          <a:ext cx="1355176" cy="118459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1995E-DD06-41B4-AF84-4B434FF2C9DB}">
      <dsp:nvSpPr>
        <dsp:cNvPr id="0" name=""/>
        <dsp:cNvSpPr/>
      </dsp:nvSpPr>
      <dsp:spPr>
        <a:xfrm>
          <a:off x="4327183" y="253503"/>
          <a:ext cx="677588" cy="6775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Indicateurs de résultats</a:t>
          </a:r>
          <a:endParaRPr lang="fr-GN" sz="800" kern="1200" dirty="0"/>
        </a:p>
      </dsp:txBody>
      <dsp:txXfrm>
        <a:off x="4426413" y="352733"/>
        <a:ext cx="479128" cy="479128"/>
      </dsp:txXfrm>
    </dsp:sp>
    <dsp:sp modelId="{E7796206-BEA1-4DF8-AC7D-A93BC98E71D4}">
      <dsp:nvSpPr>
        <dsp:cNvPr id="0" name=""/>
        <dsp:cNvSpPr/>
      </dsp:nvSpPr>
      <dsp:spPr>
        <a:xfrm>
          <a:off x="6506656" y="0"/>
          <a:ext cx="1355176" cy="118459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2770C-3987-4638-A9DD-6BCDA7851D21}">
      <dsp:nvSpPr>
        <dsp:cNvPr id="0" name=""/>
        <dsp:cNvSpPr/>
      </dsp:nvSpPr>
      <dsp:spPr>
        <a:xfrm>
          <a:off x="6167862" y="253503"/>
          <a:ext cx="677588" cy="6775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Résultats</a:t>
          </a:r>
          <a:endParaRPr lang="fr-GN" sz="800" kern="1200" dirty="0"/>
        </a:p>
      </dsp:txBody>
      <dsp:txXfrm>
        <a:off x="6267092" y="352733"/>
        <a:ext cx="479128" cy="479128"/>
      </dsp:txXfrm>
    </dsp:sp>
    <dsp:sp modelId="{644D47F7-0549-4BE6-9BAD-74D844441E3E}">
      <dsp:nvSpPr>
        <dsp:cNvPr id="0" name=""/>
        <dsp:cNvSpPr/>
      </dsp:nvSpPr>
      <dsp:spPr>
        <a:xfrm>
          <a:off x="8256241" y="0"/>
          <a:ext cx="1355176" cy="1184595"/>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6A761-ADEC-4468-B50F-DCC20FA7BC76}">
      <dsp:nvSpPr>
        <dsp:cNvPr id="0" name=""/>
        <dsp:cNvSpPr/>
      </dsp:nvSpPr>
      <dsp:spPr>
        <a:xfrm>
          <a:off x="8008542" y="253503"/>
          <a:ext cx="677588" cy="6775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Impacts</a:t>
          </a:r>
          <a:endParaRPr lang="fr-GN" sz="800" kern="1200" dirty="0"/>
        </a:p>
      </dsp:txBody>
      <dsp:txXfrm>
        <a:off x="8107772" y="352733"/>
        <a:ext cx="479128" cy="479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11A66-6989-42F1-AA17-0DF1BB93B423}">
      <dsp:nvSpPr>
        <dsp:cNvPr id="0" name=""/>
        <dsp:cNvSpPr/>
      </dsp:nvSpPr>
      <dsp:spPr>
        <a:xfrm>
          <a:off x="4806" y="2111"/>
          <a:ext cx="9848761" cy="2061501"/>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b="1" kern="1200" dirty="0">
              <a:solidFill>
                <a:srgbClr val="000000"/>
              </a:solidFill>
              <a:latin typeface="Calibri" panose="020F0502020204030204"/>
              <a:ea typeface="+mn-ea"/>
              <a:cs typeface="+mn-cs"/>
            </a:rPr>
            <a:t>Le projet comprend quatre composantes interconnectées, organisées pour traiter les contraintes majeures de façon séquentielle</a:t>
          </a:r>
          <a:endParaRPr lang="fr-BE" sz="3600" b="1" kern="1200" noProof="0" dirty="0"/>
        </a:p>
      </dsp:txBody>
      <dsp:txXfrm>
        <a:off x="65185" y="62490"/>
        <a:ext cx="9728003" cy="1940743"/>
      </dsp:txXfrm>
    </dsp:sp>
    <dsp:sp modelId="{91D63758-9DE4-40CE-ADEF-BBA8356202DA}">
      <dsp:nvSpPr>
        <dsp:cNvPr id="0" name=""/>
        <dsp:cNvSpPr/>
      </dsp:nvSpPr>
      <dsp:spPr>
        <a:xfrm>
          <a:off x="242863" y="2298251"/>
          <a:ext cx="2283462" cy="2763888"/>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t>Composante 1</a:t>
          </a:r>
        </a:p>
        <a:p>
          <a:pPr marL="0" lvl="0" indent="0" algn="ctr" defTabSz="800100">
            <a:lnSpc>
              <a:spcPct val="90000"/>
            </a:lnSpc>
            <a:spcBef>
              <a:spcPct val="0"/>
            </a:spcBef>
            <a:spcAft>
              <a:spcPct val="35000"/>
            </a:spcAft>
            <a:buNone/>
          </a:pPr>
          <a:endParaRPr lang="fr-FR" sz="1800" b="1" u="sng" kern="1200" dirty="0"/>
        </a:p>
        <a:p>
          <a:pPr marL="0" lvl="0" indent="0" algn="ctr" defTabSz="800100">
            <a:lnSpc>
              <a:spcPct val="90000"/>
            </a:lnSpc>
            <a:spcBef>
              <a:spcPct val="0"/>
            </a:spcBef>
            <a:spcAft>
              <a:spcPct val="35000"/>
            </a:spcAft>
            <a:buNone/>
          </a:pPr>
          <a:r>
            <a:rPr lang="fr-FR" sz="1800" b="1" kern="1200" dirty="0"/>
            <a:t>Augmentation de la productivité agricole </a:t>
          </a:r>
          <a:r>
            <a:rPr lang="en-US" sz="2000" b="1" kern="1200" dirty="0">
              <a:solidFill>
                <a:srgbClr val="18B844">
                  <a:lumMod val="50000"/>
                </a:srgbClr>
              </a:solidFill>
              <a:latin typeface="Arial"/>
              <a:ea typeface="+mn-ea"/>
              <a:cs typeface="+mn-cs"/>
            </a:rPr>
            <a:t>(US$ 20.37 M)</a:t>
          </a:r>
          <a:endParaRPr lang="fr-FR" sz="2000" b="1" kern="1200" dirty="0">
            <a:solidFill>
              <a:srgbClr val="18B844">
                <a:lumMod val="50000"/>
              </a:srgbClr>
            </a:solidFill>
            <a:latin typeface="Arial"/>
            <a:ea typeface="+mn-ea"/>
            <a:cs typeface="+mn-cs"/>
          </a:endParaRPr>
        </a:p>
        <a:p>
          <a:pPr marL="0" lvl="0" indent="0" algn="ctr" defTabSz="800100">
            <a:lnSpc>
              <a:spcPct val="90000"/>
            </a:lnSpc>
            <a:spcBef>
              <a:spcPct val="0"/>
            </a:spcBef>
            <a:spcAft>
              <a:spcPct val="35000"/>
            </a:spcAft>
            <a:buNone/>
          </a:pPr>
          <a:endParaRPr lang="fr-FR" sz="1800" kern="1200" dirty="0"/>
        </a:p>
      </dsp:txBody>
      <dsp:txXfrm>
        <a:off x="309743" y="2365131"/>
        <a:ext cx="2149702" cy="2630128"/>
      </dsp:txXfrm>
    </dsp:sp>
    <dsp:sp modelId="{46A6A331-51C8-47BD-B88C-B0919EC57F79}">
      <dsp:nvSpPr>
        <dsp:cNvPr id="0" name=""/>
        <dsp:cNvSpPr/>
      </dsp:nvSpPr>
      <dsp:spPr>
        <a:xfrm>
          <a:off x="2687392" y="2284736"/>
          <a:ext cx="2348597" cy="2763888"/>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M" sz="1800" b="1" u="sng" kern="1200" noProof="0" dirty="0"/>
            <a:t>Composante 2</a:t>
          </a:r>
        </a:p>
        <a:p>
          <a:pPr marL="0" lvl="0" indent="0" algn="ctr" defTabSz="800100">
            <a:lnSpc>
              <a:spcPct val="90000"/>
            </a:lnSpc>
            <a:spcBef>
              <a:spcPct val="0"/>
            </a:spcBef>
            <a:spcAft>
              <a:spcPct val="35000"/>
            </a:spcAft>
            <a:buNone/>
          </a:pPr>
          <a:endParaRPr lang="fr-CM" sz="1800" b="1" u="sng" kern="1200" noProof="0" dirty="0"/>
        </a:p>
        <a:p>
          <a:pPr marL="0" lvl="0" indent="0" algn="ctr" defTabSz="800100">
            <a:lnSpc>
              <a:spcPct val="90000"/>
            </a:lnSpc>
            <a:spcBef>
              <a:spcPct val="0"/>
            </a:spcBef>
            <a:spcAft>
              <a:spcPct val="35000"/>
            </a:spcAft>
            <a:buNone/>
          </a:pPr>
          <a:r>
            <a:rPr lang="fr-FR" sz="1800" b="1" kern="1200" dirty="0"/>
            <a:t>Augmentation de l'accès aux marchés </a:t>
          </a:r>
          <a:r>
            <a:rPr lang="en-US" sz="2000" b="1" kern="1200" dirty="0">
              <a:solidFill>
                <a:srgbClr val="18B844">
                  <a:lumMod val="50000"/>
                </a:srgbClr>
              </a:solidFill>
              <a:latin typeface="Arial"/>
              <a:ea typeface="+mn-ea"/>
              <a:cs typeface="+mn-cs"/>
            </a:rPr>
            <a:t>(US$ 12.66 M)</a:t>
          </a:r>
          <a:endParaRPr lang="fr-CM" sz="2000" b="1" kern="1200" noProof="0" dirty="0">
            <a:solidFill>
              <a:srgbClr val="18B844">
                <a:lumMod val="50000"/>
              </a:srgbClr>
            </a:solidFill>
            <a:latin typeface="Arial"/>
            <a:ea typeface="+mn-ea"/>
            <a:cs typeface="+mn-cs"/>
          </a:endParaRPr>
        </a:p>
      </dsp:txBody>
      <dsp:txXfrm>
        <a:off x="2756180" y="2353524"/>
        <a:ext cx="2211021" cy="2626312"/>
      </dsp:txXfrm>
    </dsp:sp>
    <dsp:sp modelId="{A66AB49B-BBA9-4501-91D3-C8CE48F11369}">
      <dsp:nvSpPr>
        <dsp:cNvPr id="0" name=""/>
        <dsp:cNvSpPr/>
      </dsp:nvSpPr>
      <dsp:spPr>
        <a:xfrm>
          <a:off x="5179838" y="2284736"/>
          <a:ext cx="2174937" cy="2763888"/>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1" u="sng" kern="1200" noProof="0" dirty="0"/>
            <a:t>Composante 3</a:t>
          </a:r>
        </a:p>
        <a:p>
          <a:pPr marL="0" lvl="0" indent="0" algn="ctr" defTabSz="800100">
            <a:lnSpc>
              <a:spcPct val="90000"/>
            </a:lnSpc>
            <a:spcBef>
              <a:spcPct val="0"/>
            </a:spcBef>
            <a:spcAft>
              <a:spcPct val="35000"/>
            </a:spcAft>
            <a:buNone/>
          </a:pPr>
          <a:endParaRPr lang="fr-BE" sz="1800" b="1" u="sng" kern="1200" noProof="0" dirty="0"/>
        </a:p>
        <a:p>
          <a:pPr marL="0" lvl="0" indent="0" algn="ctr" defTabSz="800100">
            <a:lnSpc>
              <a:spcPct val="90000"/>
            </a:lnSpc>
            <a:spcBef>
              <a:spcPct val="0"/>
            </a:spcBef>
            <a:spcAft>
              <a:spcPct val="35000"/>
            </a:spcAft>
            <a:buNone/>
          </a:pPr>
          <a:r>
            <a:rPr lang="fr-BE" sz="1800" b="1" kern="1200" noProof="0" dirty="0"/>
            <a:t> </a:t>
          </a:r>
          <a:r>
            <a:rPr lang="fr-FR" sz="1800" b="1" kern="1200" dirty="0"/>
            <a:t>Renforcement des capacités institutionnelles </a:t>
          </a:r>
          <a:endParaRPr lang="fr-BE" sz="1800" b="1" kern="1200" noProof="0" dirty="0"/>
        </a:p>
        <a:p>
          <a:pPr marL="0" lvl="0" indent="0" algn="ctr" defTabSz="800100">
            <a:lnSpc>
              <a:spcPct val="90000"/>
            </a:lnSpc>
            <a:spcBef>
              <a:spcPct val="0"/>
            </a:spcBef>
            <a:spcAft>
              <a:spcPct val="35000"/>
            </a:spcAft>
            <a:buNone/>
          </a:pPr>
          <a:r>
            <a:rPr lang="en-US" sz="2000" b="1" kern="1200" dirty="0">
              <a:solidFill>
                <a:srgbClr val="18B844">
                  <a:lumMod val="50000"/>
                </a:srgbClr>
              </a:solidFill>
              <a:latin typeface="Arial"/>
              <a:ea typeface="+mn-ea"/>
              <a:cs typeface="+mn-cs"/>
            </a:rPr>
            <a:t>(US$ 5.2 M)</a:t>
          </a:r>
          <a:endParaRPr lang="fr-BE" sz="2000" b="1" kern="1200" noProof="0" dirty="0">
            <a:solidFill>
              <a:srgbClr val="18B844">
                <a:lumMod val="50000"/>
              </a:srgbClr>
            </a:solidFill>
            <a:latin typeface="Arial"/>
            <a:ea typeface="+mn-ea"/>
            <a:cs typeface="+mn-cs"/>
          </a:endParaRPr>
        </a:p>
      </dsp:txBody>
      <dsp:txXfrm>
        <a:off x="5243540" y="2348438"/>
        <a:ext cx="2047533" cy="263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77DB2-5871-401D-95E9-93AC62B5A328}">
      <dsp:nvSpPr>
        <dsp:cNvPr id="0" name=""/>
        <dsp:cNvSpPr/>
      </dsp:nvSpPr>
      <dsp:spPr>
        <a:xfrm>
          <a:off x="4887355" y="1786151"/>
          <a:ext cx="1802107" cy="817347"/>
        </a:xfrm>
        <a:custGeom>
          <a:avLst/>
          <a:gdLst/>
          <a:ahLst/>
          <a:cxnLst/>
          <a:rect l="0" t="0" r="0" b="0"/>
          <a:pathLst>
            <a:path>
              <a:moveTo>
                <a:pt x="0" y="0"/>
              </a:moveTo>
              <a:lnTo>
                <a:pt x="0" y="556998"/>
              </a:lnTo>
              <a:lnTo>
                <a:pt x="1802107" y="556998"/>
              </a:lnTo>
              <a:lnTo>
                <a:pt x="1802107" y="817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82D78-B0F2-45C2-8959-CB7404A0F69A}">
      <dsp:nvSpPr>
        <dsp:cNvPr id="0" name=""/>
        <dsp:cNvSpPr/>
      </dsp:nvSpPr>
      <dsp:spPr>
        <a:xfrm>
          <a:off x="2861444" y="1786151"/>
          <a:ext cx="2025910" cy="817347"/>
        </a:xfrm>
        <a:custGeom>
          <a:avLst/>
          <a:gdLst/>
          <a:ahLst/>
          <a:cxnLst/>
          <a:rect l="0" t="0" r="0" b="0"/>
          <a:pathLst>
            <a:path>
              <a:moveTo>
                <a:pt x="2025910" y="0"/>
              </a:moveTo>
              <a:lnTo>
                <a:pt x="2025910" y="556998"/>
              </a:lnTo>
              <a:lnTo>
                <a:pt x="0" y="556998"/>
              </a:lnTo>
              <a:lnTo>
                <a:pt x="0" y="817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7E322-A02E-45F6-9BB4-E4F05BED3302}">
      <dsp:nvSpPr>
        <dsp:cNvPr id="0" name=""/>
        <dsp:cNvSpPr/>
      </dsp:nvSpPr>
      <dsp:spPr>
        <a:xfrm>
          <a:off x="3482173" y="1569"/>
          <a:ext cx="2810364" cy="1784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764A-3745-4CAC-95D9-C1EEEE63C343}">
      <dsp:nvSpPr>
        <dsp:cNvPr id="0" name=""/>
        <dsp:cNvSpPr/>
      </dsp:nvSpPr>
      <dsp:spPr>
        <a:xfrm>
          <a:off x="3794435" y="298219"/>
          <a:ext cx="2810364" cy="17845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err="1">
              <a:solidFill>
                <a:schemeClr val="tx1">
                  <a:lumMod val="75000"/>
                  <a:lumOff val="25000"/>
                </a:schemeClr>
              </a:solidFill>
            </a:rPr>
            <a:t>Composante</a:t>
          </a:r>
          <a:r>
            <a:rPr lang="en-US" sz="2000" b="1" u="sng" kern="1200" dirty="0">
              <a:solidFill>
                <a:schemeClr val="tx1">
                  <a:lumMod val="75000"/>
                  <a:lumOff val="25000"/>
                </a:schemeClr>
              </a:solidFill>
            </a:rPr>
            <a:t> 1</a:t>
          </a:r>
        </a:p>
        <a:p>
          <a:pPr marL="0" lvl="0" indent="0" algn="ctr" defTabSz="889000">
            <a:lnSpc>
              <a:spcPct val="90000"/>
            </a:lnSpc>
            <a:spcBef>
              <a:spcPct val="0"/>
            </a:spcBef>
            <a:spcAft>
              <a:spcPct val="35000"/>
            </a:spcAft>
            <a:buNone/>
          </a:pPr>
          <a:r>
            <a:rPr lang="en-US" sz="2700" b="1" kern="1200" dirty="0"/>
            <a:t> </a:t>
          </a:r>
          <a:r>
            <a:rPr lang="fr-FR" sz="2700" b="1" kern="1200" dirty="0"/>
            <a:t>Augmentation de la Productivité Agricole</a:t>
          </a:r>
        </a:p>
        <a:p>
          <a:pPr marL="0" lvl="0" indent="0" algn="ctr" defTabSz="889000">
            <a:lnSpc>
              <a:spcPct val="90000"/>
            </a:lnSpc>
            <a:spcBef>
              <a:spcPct val="0"/>
            </a:spcBef>
            <a:spcAft>
              <a:spcPct val="35000"/>
            </a:spcAft>
            <a:buNone/>
          </a:pPr>
          <a:r>
            <a:rPr lang="en-US" sz="2000" b="1" kern="1200" dirty="0">
              <a:solidFill>
                <a:srgbClr val="18B844">
                  <a:lumMod val="50000"/>
                </a:srgbClr>
              </a:solidFill>
              <a:latin typeface="Arial"/>
              <a:ea typeface="+mn-ea"/>
              <a:cs typeface="+mn-cs"/>
            </a:rPr>
            <a:t>(US$ 20.37 M)</a:t>
          </a:r>
        </a:p>
      </dsp:txBody>
      <dsp:txXfrm>
        <a:off x="3846704" y="350488"/>
        <a:ext cx="2705826" cy="1680043"/>
      </dsp:txXfrm>
    </dsp:sp>
    <dsp:sp modelId="{358A7D5C-B7B7-4801-B357-9653D07E672E}">
      <dsp:nvSpPr>
        <dsp:cNvPr id="0" name=""/>
        <dsp:cNvSpPr/>
      </dsp:nvSpPr>
      <dsp:spPr>
        <a:xfrm>
          <a:off x="1371600" y="2603499"/>
          <a:ext cx="2979689" cy="1784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68438-C5D1-4C30-B4ED-74F3595BE6B5}">
      <dsp:nvSpPr>
        <dsp:cNvPr id="0" name=""/>
        <dsp:cNvSpPr/>
      </dsp:nvSpPr>
      <dsp:spPr>
        <a:xfrm>
          <a:off x="1683862" y="2900148"/>
          <a:ext cx="2979689" cy="17845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solidFill>
                <a:schemeClr val="tx1">
                  <a:lumMod val="75000"/>
                  <a:lumOff val="25000"/>
                </a:schemeClr>
              </a:solidFill>
            </a:rPr>
            <a:t>Sous-</a:t>
          </a:r>
          <a:r>
            <a:rPr lang="en-US" sz="2000" b="1" i="0" u="sng" kern="1200" dirty="0" err="1">
              <a:solidFill>
                <a:schemeClr val="tx1">
                  <a:lumMod val="75000"/>
                  <a:lumOff val="25000"/>
                </a:schemeClr>
              </a:solidFill>
            </a:rPr>
            <a:t>composante</a:t>
          </a:r>
          <a:r>
            <a:rPr lang="en-US" sz="2000" b="1" i="0" u="sng" kern="1200" dirty="0">
              <a:solidFill>
                <a:schemeClr val="tx1">
                  <a:lumMod val="75000"/>
                  <a:lumOff val="25000"/>
                </a:schemeClr>
              </a:solidFill>
            </a:rPr>
            <a:t> 1.1</a:t>
          </a:r>
        </a:p>
        <a:p>
          <a:pPr marL="0" lvl="0" indent="0" algn="ctr" defTabSz="889000">
            <a:lnSpc>
              <a:spcPct val="90000"/>
            </a:lnSpc>
            <a:spcBef>
              <a:spcPct val="0"/>
            </a:spcBef>
            <a:spcAft>
              <a:spcPct val="35000"/>
            </a:spcAft>
            <a:buNone/>
          </a:pPr>
          <a:r>
            <a:rPr lang="fr-BE" sz="2400" b="1" i="0" kern="1200" dirty="0"/>
            <a:t>Amélioration de la gestion de l’eau</a:t>
          </a:r>
        </a:p>
        <a:p>
          <a:pPr marL="0" lvl="0" indent="0" algn="ctr" defTabSz="889000">
            <a:lnSpc>
              <a:spcPct val="90000"/>
            </a:lnSpc>
            <a:spcBef>
              <a:spcPct val="0"/>
            </a:spcBef>
            <a:spcAft>
              <a:spcPct val="35000"/>
            </a:spcAft>
            <a:buNone/>
          </a:pPr>
          <a:r>
            <a:rPr lang="en-US" sz="2000" b="1" kern="1200" dirty="0">
              <a:solidFill>
                <a:srgbClr val="18B844">
                  <a:lumMod val="50000"/>
                </a:srgbClr>
              </a:solidFill>
              <a:latin typeface="Arial"/>
              <a:ea typeface="+mn-ea"/>
              <a:cs typeface="+mn-cs"/>
            </a:rPr>
            <a:t>(US$ 16.03 M)</a:t>
          </a:r>
          <a:r>
            <a:rPr lang="fr-FR" sz="2000" b="1" i="1" kern="1200" dirty="0"/>
            <a:t> </a:t>
          </a:r>
        </a:p>
        <a:p>
          <a:pPr marL="0" lvl="0" indent="0" algn="ctr" defTabSz="889000">
            <a:lnSpc>
              <a:spcPct val="90000"/>
            </a:lnSpc>
            <a:spcBef>
              <a:spcPct val="0"/>
            </a:spcBef>
            <a:spcAft>
              <a:spcPct val="35000"/>
            </a:spcAft>
            <a:buNone/>
          </a:pPr>
          <a:endParaRPr lang="fr-FR" sz="2000" b="1" i="1" kern="1200" dirty="0"/>
        </a:p>
        <a:p>
          <a:pPr marL="0" lvl="0" indent="0" algn="ctr" defTabSz="889000">
            <a:lnSpc>
              <a:spcPct val="90000"/>
            </a:lnSpc>
            <a:spcBef>
              <a:spcPct val="0"/>
            </a:spcBef>
            <a:spcAft>
              <a:spcPct val="35000"/>
            </a:spcAft>
            <a:buNone/>
          </a:pPr>
          <a:endParaRPr lang="fr-FR" sz="2000" b="1" i="1" kern="1200" dirty="0"/>
        </a:p>
      </dsp:txBody>
      <dsp:txXfrm>
        <a:off x="1736131" y="2952417"/>
        <a:ext cx="2875151" cy="1680043"/>
      </dsp:txXfrm>
    </dsp:sp>
    <dsp:sp modelId="{8B71D815-FE54-4D86-A1AA-D9253B44B60F}">
      <dsp:nvSpPr>
        <dsp:cNvPr id="0" name=""/>
        <dsp:cNvSpPr/>
      </dsp:nvSpPr>
      <dsp:spPr>
        <a:xfrm>
          <a:off x="4975814" y="2603499"/>
          <a:ext cx="3427296" cy="17845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8CCC5-ED5C-4E00-95A8-CEFCD3A50793}">
      <dsp:nvSpPr>
        <dsp:cNvPr id="0" name=""/>
        <dsp:cNvSpPr/>
      </dsp:nvSpPr>
      <dsp:spPr>
        <a:xfrm>
          <a:off x="5288077" y="2900148"/>
          <a:ext cx="3427296" cy="17845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solidFill>
                <a:schemeClr val="tx1">
                  <a:lumMod val="75000"/>
                  <a:lumOff val="25000"/>
                </a:schemeClr>
              </a:solidFill>
              <a:latin typeface="Arial"/>
              <a:ea typeface="+mn-ea"/>
              <a:cs typeface="+mn-cs"/>
            </a:rPr>
            <a:t>Sous-</a:t>
          </a:r>
          <a:r>
            <a:rPr lang="en-US" sz="2000" b="1" i="0" u="sng" kern="1200" dirty="0" err="1">
              <a:solidFill>
                <a:schemeClr val="tx1">
                  <a:lumMod val="75000"/>
                  <a:lumOff val="25000"/>
                </a:schemeClr>
              </a:solidFill>
              <a:latin typeface="Arial"/>
              <a:ea typeface="+mn-ea"/>
              <a:cs typeface="+mn-cs"/>
            </a:rPr>
            <a:t>composante</a:t>
          </a:r>
          <a:r>
            <a:rPr lang="en-US" sz="2000" b="1" i="0" u="sng" kern="1200" dirty="0">
              <a:solidFill>
                <a:schemeClr val="tx1">
                  <a:lumMod val="75000"/>
                  <a:lumOff val="25000"/>
                </a:schemeClr>
              </a:solidFill>
              <a:latin typeface="Arial"/>
              <a:ea typeface="+mn-ea"/>
              <a:cs typeface="+mn-cs"/>
            </a:rPr>
            <a:t> 1.2</a:t>
          </a:r>
        </a:p>
        <a:p>
          <a:pPr marL="0" lvl="0" indent="0" algn="ctr" defTabSz="889000">
            <a:lnSpc>
              <a:spcPct val="90000"/>
            </a:lnSpc>
            <a:spcBef>
              <a:spcPct val="0"/>
            </a:spcBef>
            <a:spcAft>
              <a:spcPct val="35000"/>
            </a:spcAft>
            <a:buNone/>
          </a:pPr>
          <a:r>
            <a:rPr lang="fr-FR" sz="2400" b="1" i="0" kern="1200" dirty="0">
              <a:solidFill>
                <a:srgbClr val="021F43">
                  <a:hueOff val="0"/>
                  <a:satOff val="0"/>
                  <a:lumOff val="0"/>
                  <a:alphaOff val="0"/>
                </a:srgbClr>
              </a:solidFill>
              <a:latin typeface="Arial"/>
              <a:ea typeface="+mn-ea"/>
              <a:cs typeface="+mn-cs"/>
            </a:rPr>
            <a:t>Accès aux Technologies, Innovations et Services de Conseil </a:t>
          </a:r>
          <a:r>
            <a:rPr lang="en-US" sz="2000" b="1" kern="1200" dirty="0">
              <a:solidFill>
                <a:srgbClr val="18B844">
                  <a:lumMod val="50000"/>
                </a:srgbClr>
              </a:solidFill>
              <a:latin typeface="Arial"/>
              <a:ea typeface="+mn-ea"/>
              <a:cs typeface="+mn-cs"/>
            </a:rPr>
            <a:t>(US$ 4.34 M) </a:t>
          </a:r>
        </a:p>
        <a:p>
          <a:pPr marL="0" lvl="0" indent="0" algn="ctr" defTabSz="889000">
            <a:lnSpc>
              <a:spcPct val="90000"/>
            </a:lnSpc>
            <a:spcBef>
              <a:spcPct val="0"/>
            </a:spcBef>
            <a:spcAft>
              <a:spcPct val="35000"/>
            </a:spcAft>
            <a:buNone/>
          </a:pPr>
          <a:endParaRPr lang="en-US" sz="2000" b="1" kern="1200" dirty="0">
            <a:solidFill>
              <a:srgbClr val="18B844">
                <a:lumMod val="50000"/>
              </a:srgbClr>
            </a:solidFill>
            <a:latin typeface="Arial"/>
            <a:ea typeface="+mn-ea"/>
            <a:cs typeface="+mn-cs"/>
          </a:endParaRPr>
        </a:p>
      </dsp:txBody>
      <dsp:txXfrm>
        <a:off x="5340346" y="2952417"/>
        <a:ext cx="3322758" cy="1680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1</a:t>
          </a:r>
          <a:endParaRPr lang="en-US" sz="2400" kern="1200" dirty="0"/>
        </a:p>
      </dsp:txBody>
      <dsp:txXfrm>
        <a:off x="21920" y="22204"/>
        <a:ext cx="8395310" cy="4051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1 : Augmentation de la productivité agricole</a:t>
          </a:r>
          <a:endParaRPr lang="en-US" sz="2400" kern="1200" dirty="0"/>
        </a:p>
      </dsp:txBody>
      <dsp:txXfrm>
        <a:off x="21920" y="22204"/>
        <a:ext cx="8395310" cy="405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459381"/>
          <a:ext cx="3254224" cy="197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1.1:</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Amélioration de la gestion de l'eau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(US$ 16.03 million)</a:t>
          </a:r>
          <a:endParaRPr lang="fr-FR" sz="2000" b="1" i="1" kern="1200" dirty="0"/>
        </a:p>
      </dsp:txBody>
      <dsp:txXfrm>
        <a:off x="4499" y="1459381"/>
        <a:ext cx="3254224" cy="1970718"/>
      </dsp:txXfrm>
    </dsp:sp>
    <dsp:sp modelId="{B5365953-8C54-4CBD-B958-A29DD884302D}">
      <dsp:nvSpPr>
        <dsp:cNvPr id="0" name=""/>
        <dsp:cNvSpPr/>
      </dsp:nvSpPr>
      <dsp:spPr>
        <a:xfrm>
          <a:off x="3258724" y="920512"/>
          <a:ext cx="555285" cy="304845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920512"/>
          <a:ext cx="7551886" cy="30484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BE" sz="2400" kern="1200" noProof="0" dirty="0">
              <a:solidFill>
                <a:prstClr val="white"/>
              </a:solidFill>
              <a:latin typeface="Calibri" panose="020F0502020204030204" pitchFamily="34" charset="0"/>
              <a:ea typeface="+mn-ea"/>
              <a:cs typeface="+mn-cs"/>
            </a:rPr>
            <a:t>Améliorer la gestion de l’eau en réhabilitant/développant des systèmes d’irrigation pour un total de 3000 ha</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Travaux de Génie civil pour les infrastructures d’irrigation</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Adoption de technologies simples de gestion de l’eau, efficaces, utilisant moins de main-d’œuvre </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Création ou renforcement des AUEs, y compris l’élaboration des procédures (DNGR)</a:t>
          </a:r>
        </a:p>
      </dsp:txBody>
      <dsp:txXfrm>
        <a:off x="4036124" y="920512"/>
        <a:ext cx="7551886" cy="30484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CEB-A5F7-403E-821F-1825AF96F614}">
      <dsp:nvSpPr>
        <dsp:cNvPr id="0" name=""/>
        <dsp:cNvSpPr/>
      </dsp:nvSpPr>
      <dsp:spPr>
        <a:xfrm>
          <a:off x="0" y="284"/>
          <a:ext cx="8439150" cy="449033"/>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1 : Augmentation de la productivité agricole</a:t>
          </a:r>
          <a:endParaRPr lang="en-US" sz="2400" kern="1200" dirty="0"/>
        </a:p>
      </dsp:txBody>
      <dsp:txXfrm>
        <a:off x="21920" y="22204"/>
        <a:ext cx="8395310" cy="405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1136-CF9D-48E1-A378-432B26A3FF25}">
      <dsp:nvSpPr>
        <dsp:cNvPr id="0" name=""/>
        <dsp:cNvSpPr/>
      </dsp:nvSpPr>
      <dsp:spPr>
        <a:xfrm>
          <a:off x="4499" y="1298506"/>
          <a:ext cx="3254224" cy="229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fr-BE" sz="2000" b="1" i="0" u="sng" kern="1200" noProof="0" dirty="0">
              <a:solidFill>
                <a:schemeClr val="bg2">
                  <a:lumMod val="75000"/>
                </a:schemeClr>
              </a:solidFill>
            </a:rPr>
            <a:t>Sous-composante 1.2:</a:t>
          </a:r>
        </a:p>
        <a:p>
          <a:pPr marL="0" lvl="0" indent="0" algn="r" defTabSz="889000">
            <a:lnSpc>
              <a:spcPct val="90000"/>
            </a:lnSpc>
            <a:spcBef>
              <a:spcPct val="0"/>
            </a:spcBef>
            <a:spcAft>
              <a:spcPct val="35000"/>
            </a:spcAft>
            <a:buNone/>
          </a:pPr>
          <a:endParaRPr lang="fr-BE" sz="2000" b="1" i="0" u="sng" kern="1200" noProof="0" dirty="0">
            <a:solidFill>
              <a:schemeClr val="bg2">
                <a:lumMod val="75000"/>
              </a:schemeClr>
            </a:solidFill>
          </a:endParaRPr>
        </a:p>
        <a:p>
          <a:pPr marL="0" lvl="0" indent="0" algn="r" defTabSz="889000">
            <a:lnSpc>
              <a:spcPct val="90000"/>
            </a:lnSpc>
            <a:spcBef>
              <a:spcPct val="0"/>
            </a:spcBef>
            <a:spcAft>
              <a:spcPct val="35000"/>
            </a:spcAft>
            <a:buNone/>
          </a:pPr>
          <a:r>
            <a:rPr lang="fr-FR" sz="2400" b="1" kern="1200" dirty="0"/>
            <a:t>Accès à la technologie, à l'innovation et aux services d’appui  </a:t>
          </a:r>
          <a:endParaRPr lang="fr-BE" sz="2000" b="1" kern="1200" noProof="0" dirty="0">
            <a:solidFill>
              <a:srgbClr val="18B844">
                <a:lumMod val="50000"/>
              </a:srgbClr>
            </a:solidFill>
            <a:latin typeface="Arial"/>
            <a:ea typeface="+mn-ea"/>
            <a:cs typeface="+mn-cs"/>
          </a:endParaRPr>
        </a:p>
        <a:p>
          <a:pPr marL="0" lvl="0" indent="0" algn="r" defTabSz="889000">
            <a:lnSpc>
              <a:spcPct val="90000"/>
            </a:lnSpc>
            <a:spcBef>
              <a:spcPct val="0"/>
            </a:spcBef>
            <a:spcAft>
              <a:spcPct val="35000"/>
            </a:spcAft>
            <a:buNone/>
          </a:pPr>
          <a:r>
            <a:rPr lang="fr-BE" sz="2000" b="1" kern="1200" noProof="0" dirty="0">
              <a:solidFill>
                <a:srgbClr val="18B844">
                  <a:lumMod val="50000"/>
                </a:srgbClr>
              </a:solidFill>
              <a:latin typeface="Arial"/>
              <a:ea typeface="+mn-ea"/>
              <a:cs typeface="+mn-cs"/>
            </a:rPr>
            <a:t>(US$ 4.34 million)</a:t>
          </a:r>
          <a:endParaRPr lang="fr-FR" sz="2000" b="1" i="1" kern="1200" dirty="0"/>
        </a:p>
      </dsp:txBody>
      <dsp:txXfrm>
        <a:off x="4499" y="1298506"/>
        <a:ext cx="3254224" cy="2292468"/>
      </dsp:txXfrm>
    </dsp:sp>
    <dsp:sp modelId="{B5365953-8C54-4CBD-B958-A29DD884302D}">
      <dsp:nvSpPr>
        <dsp:cNvPr id="0" name=""/>
        <dsp:cNvSpPr/>
      </dsp:nvSpPr>
      <dsp:spPr>
        <a:xfrm>
          <a:off x="3258724" y="546289"/>
          <a:ext cx="555285" cy="379690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64B2-A3B3-4E19-A3DE-5ECFE3508A13}">
      <dsp:nvSpPr>
        <dsp:cNvPr id="0" name=""/>
        <dsp:cNvSpPr/>
      </dsp:nvSpPr>
      <dsp:spPr>
        <a:xfrm>
          <a:off x="4036124" y="546289"/>
          <a:ext cx="7551886" cy="37969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BE" sz="2400" kern="1200" noProof="0" dirty="0">
              <a:solidFill>
                <a:prstClr val="white"/>
              </a:solidFill>
              <a:latin typeface="Calibri" panose="020F0502020204030204" pitchFamily="34" charset="0"/>
              <a:ea typeface="+mn-ea"/>
              <a:cs typeface="+mn-cs"/>
            </a:rPr>
            <a:t>Adoption de technologies améliorées (semences, équipements, pratiques </a:t>
          </a:r>
          <a:r>
            <a:rPr lang="fr-BE" sz="2400" kern="1200" noProof="0" dirty="0" err="1">
              <a:solidFill>
                <a:prstClr val="white"/>
              </a:solidFill>
              <a:latin typeface="Calibri" panose="020F0502020204030204" pitchFamily="34" charset="0"/>
              <a:ea typeface="+mn-ea"/>
              <a:cs typeface="+mn-cs"/>
            </a:rPr>
            <a:t>cultirales</a:t>
          </a:r>
          <a:r>
            <a:rPr lang="fr-BE" sz="2400" kern="1200" noProof="0" dirty="0">
              <a:solidFill>
                <a:prstClr val="white"/>
              </a:solidFill>
              <a:latin typeface="Calibri" panose="020F0502020204030204" pitchFamily="34" charset="0"/>
              <a:ea typeface="+mn-ea"/>
              <a:cs typeface="+mn-cs"/>
            </a:rPr>
            <a:t>)</a:t>
          </a:r>
        </a:p>
        <a:p>
          <a:pPr marL="228600" lvl="1" indent="-228600" algn="l" defTabSz="1066800">
            <a:lnSpc>
              <a:spcPct val="90000"/>
            </a:lnSpc>
            <a:spcBef>
              <a:spcPct val="0"/>
            </a:spcBef>
            <a:spcAft>
              <a:spcPct val="15000"/>
            </a:spcAft>
            <a:buChar char="•"/>
          </a:pPr>
          <a:r>
            <a:rPr lang="fr-BE" sz="2400" kern="1200" noProof="0" dirty="0">
              <a:solidFill>
                <a:prstClr val="white"/>
              </a:solidFill>
              <a:latin typeface="Calibri" panose="020F0502020204030204" pitchFamily="34" charset="0"/>
              <a:ea typeface="+mn-ea"/>
              <a:cs typeface="+mn-cs"/>
            </a:rPr>
            <a:t>Le transfert et large diffusion de ces technologies, en particulier à travers:</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La multiplication de semence par les coopération et entreprises semencières</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Assistant technique, la formation et l’équipement des Service Appui-conseil publics et privés</a:t>
          </a:r>
        </a:p>
        <a:p>
          <a:pPr marL="457200" lvl="2" indent="-228600" algn="l" defTabSz="1066800">
            <a:lnSpc>
              <a:spcPct val="90000"/>
            </a:lnSpc>
            <a:spcBef>
              <a:spcPct val="0"/>
            </a:spcBef>
            <a:spcAft>
              <a:spcPct val="15000"/>
            </a:spcAft>
            <a:buChar char="•"/>
          </a:pPr>
          <a:r>
            <a:rPr lang="fr-CM" sz="2400" kern="1200" noProof="0" dirty="0">
              <a:solidFill>
                <a:prstClr val="white"/>
              </a:solidFill>
              <a:latin typeface="Calibri" panose="020F0502020204030204" pitchFamily="34" charset="0"/>
              <a:ea typeface="+mn-ea"/>
              <a:cs typeface="+mn-cs"/>
            </a:rPr>
            <a:t>Développement de plateforme électronique de vulgarisation</a:t>
          </a:r>
        </a:p>
      </dsp:txBody>
      <dsp:txXfrm>
        <a:off x="4036124" y="546289"/>
        <a:ext cx="7551886" cy="3796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85F304D-FEDB-4483-A8CF-A7198BD7357E}" type="datetimeFigureOut">
              <a:rPr lang="fr-GN" smtClean="0"/>
              <a:t>24/09/2020</a:t>
            </a:fld>
            <a:endParaRPr lang="fr-GN"/>
          </a:p>
        </p:txBody>
      </p:sp>
      <p:sp>
        <p:nvSpPr>
          <p:cNvPr id="5" name="Footer Placeholder 4"/>
          <p:cNvSpPr>
            <a:spLocks noGrp="1"/>
          </p:cNvSpPr>
          <p:nvPr>
            <p:ph type="ftr" sz="quarter" idx="11"/>
          </p:nvPr>
        </p:nvSpPr>
        <p:spPr/>
        <p:txBody>
          <a:bodyPr/>
          <a:lstStyle/>
          <a:p>
            <a:endParaRPr lang="fr-GN"/>
          </a:p>
        </p:txBody>
      </p:sp>
      <p:sp>
        <p:nvSpPr>
          <p:cNvPr id="6" name="Slide Number Placeholder 5"/>
          <p:cNvSpPr>
            <a:spLocks noGrp="1"/>
          </p:cNvSpPr>
          <p:nvPr>
            <p:ph type="sldNum" sz="quarter" idx="12"/>
          </p:nvPr>
        </p:nvSpPr>
        <p:spPr/>
        <p:txBody>
          <a:bodyPr/>
          <a:lstStyle/>
          <a:p>
            <a:fld id="{CE7FDEC4-2A23-4C6C-A2AB-F4ABB013183E}" type="slidenum">
              <a:rPr lang="fr-GN" smtClean="0"/>
              <a:t>‹N°›</a:t>
            </a:fld>
            <a:endParaRPr lang="fr-G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43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5F304D-FEDB-4483-A8CF-A7198BD7357E}" type="datetimeFigureOut">
              <a:rPr lang="fr-GN" smtClean="0"/>
              <a:t>24/09/2020</a:t>
            </a:fld>
            <a:endParaRPr lang="fr-GN"/>
          </a:p>
        </p:txBody>
      </p:sp>
      <p:sp>
        <p:nvSpPr>
          <p:cNvPr id="5" name="Footer Placeholder 4"/>
          <p:cNvSpPr>
            <a:spLocks noGrp="1"/>
          </p:cNvSpPr>
          <p:nvPr>
            <p:ph type="ftr" sz="quarter" idx="11"/>
          </p:nvPr>
        </p:nvSpPr>
        <p:spPr/>
        <p:txBody>
          <a:bodyPr/>
          <a:lstStyle/>
          <a:p>
            <a:endParaRPr lang="fr-GN"/>
          </a:p>
        </p:txBody>
      </p:sp>
      <p:sp>
        <p:nvSpPr>
          <p:cNvPr id="6" name="Slide Number Placeholder 5"/>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51707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5F304D-FEDB-4483-A8CF-A7198BD7357E}" type="datetimeFigureOut">
              <a:rPr lang="fr-GN" smtClean="0"/>
              <a:t>24/09/2020</a:t>
            </a:fld>
            <a:endParaRPr lang="fr-GN"/>
          </a:p>
        </p:txBody>
      </p:sp>
      <p:sp>
        <p:nvSpPr>
          <p:cNvPr id="5" name="Footer Placeholder 4"/>
          <p:cNvSpPr>
            <a:spLocks noGrp="1"/>
          </p:cNvSpPr>
          <p:nvPr>
            <p:ph type="ftr" sz="quarter" idx="11"/>
          </p:nvPr>
        </p:nvSpPr>
        <p:spPr/>
        <p:txBody>
          <a:bodyPr/>
          <a:lstStyle/>
          <a:p>
            <a:endParaRPr lang="fr-GN"/>
          </a:p>
        </p:txBody>
      </p:sp>
      <p:sp>
        <p:nvSpPr>
          <p:cNvPr id="6" name="Slide Number Placeholder 5"/>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128798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‹N°›</a:t>
            </a:fld>
            <a:endParaRPr lang="en-US"/>
          </a:p>
        </p:txBody>
      </p:sp>
    </p:spTree>
    <p:extLst>
      <p:ext uri="{BB962C8B-B14F-4D97-AF65-F5344CB8AC3E}">
        <p14:creationId xmlns:p14="http://schemas.microsoft.com/office/powerpoint/2010/main" val="47316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0"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154547" y="1306550"/>
            <a:ext cx="9728968"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566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5F304D-FEDB-4483-A8CF-A7198BD7357E}" type="datetimeFigureOut">
              <a:rPr lang="fr-GN" smtClean="0"/>
              <a:t>24/09/2020</a:t>
            </a:fld>
            <a:endParaRPr lang="fr-GN"/>
          </a:p>
        </p:txBody>
      </p:sp>
      <p:sp>
        <p:nvSpPr>
          <p:cNvPr id="5" name="Footer Placeholder 4"/>
          <p:cNvSpPr>
            <a:spLocks noGrp="1"/>
          </p:cNvSpPr>
          <p:nvPr>
            <p:ph type="ftr" sz="quarter" idx="11"/>
          </p:nvPr>
        </p:nvSpPr>
        <p:spPr/>
        <p:txBody>
          <a:bodyPr/>
          <a:lstStyle/>
          <a:p>
            <a:endParaRPr lang="fr-GN"/>
          </a:p>
        </p:txBody>
      </p:sp>
      <p:sp>
        <p:nvSpPr>
          <p:cNvPr id="6" name="Slide Number Placeholder 5"/>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219715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5F304D-FEDB-4483-A8CF-A7198BD7357E}" type="datetimeFigureOut">
              <a:rPr lang="fr-GN" smtClean="0"/>
              <a:t>24/09/2020</a:t>
            </a:fld>
            <a:endParaRPr lang="fr-GN"/>
          </a:p>
        </p:txBody>
      </p:sp>
      <p:sp>
        <p:nvSpPr>
          <p:cNvPr id="5" name="Footer Placeholder 4"/>
          <p:cNvSpPr>
            <a:spLocks noGrp="1"/>
          </p:cNvSpPr>
          <p:nvPr>
            <p:ph type="ftr" sz="quarter" idx="11"/>
          </p:nvPr>
        </p:nvSpPr>
        <p:spPr/>
        <p:txBody>
          <a:bodyPr/>
          <a:lstStyle/>
          <a:p>
            <a:endParaRPr lang="fr-GN"/>
          </a:p>
        </p:txBody>
      </p:sp>
      <p:sp>
        <p:nvSpPr>
          <p:cNvPr id="6" name="Slide Number Placeholder 5"/>
          <p:cNvSpPr>
            <a:spLocks noGrp="1"/>
          </p:cNvSpPr>
          <p:nvPr>
            <p:ph type="sldNum" sz="quarter" idx="12"/>
          </p:nvPr>
        </p:nvSpPr>
        <p:spPr/>
        <p:txBody>
          <a:bodyPr/>
          <a:lstStyle/>
          <a:p>
            <a:fld id="{CE7FDEC4-2A23-4C6C-A2AB-F4ABB013183E}" type="slidenum">
              <a:rPr lang="fr-GN" smtClean="0"/>
              <a:t>‹N°›</a:t>
            </a:fld>
            <a:endParaRPr lang="fr-G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0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85F304D-FEDB-4483-A8CF-A7198BD7357E}" type="datetimeFigureOut">
              <a:rPr lang="fr-GN" smtClean="0"/>
              <a:t>24/09/2020</a:t>
            </a:fld>
            <a:endParaRPr lang="fr-GN"/>
          </a:p>
        </p:txBody>
      </p:sp>
      <p:sp>
        <p:nvSpPr>
          <p:cNvPr id="6" name="Footer Placeholder 5"/>
          <p:cNvSpPr>
            <a:spLocks noGrp="1"/>
          </p:cNvSpPr>
          <p:nvPr>
            <p:ph type="ftr" sz="quarter" idx="11"/>
          </p:nvPr>
        </p:nvSpPr>
        <p:spPr/>
        <p:txBody>
          <a:bodyPr/>
          <a:lstStyle/>
          <a:p>
            <a:endParaRPr lang="fr-GN"/>
          </a:p>
        </p:txBody>
      </p:sp>
      <p:sp>
        <p:nvSpPr>
          <p:cNvPr id="7" name="Slide Number Placeholder 6"/>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15866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85F304D-FEDB-4483-A8CF-A7198BD7357E}" type="datetimeFigureOut">
              <a:rPr lang="fr-GN" smtClean="0"/>
              <a:t>24/09/2020</a:t>
            </a:fld>
            <a:endParaRPr lang="fr-GN"/>
          </a:p>
        </p:txBody>
      </p:sp>
      <p:sp>
        <p:nvSpPr>
          <p:cNvPr id="8" name="Footer Placeholder 7"/>
          <p:cNvSpPr>
            <a:spLocks noGrp="1"/>
          </p:cNvSpPr>
          <p:nvPr>
            <p:ph type="ftr" sz="quarter" idx="11"/>
          </p:nvPr>
        </p:nvSpPr>
        <p:spPr/>
        <p:txBody>
          <a:bodyPr/>
          <a:lstStyle/>
          <a:p>
            <a:endParaRPr lang="fr-GN"/>
          </a:p>
        </p:txBody>
      </p:sp>
      <p:sp>
        <p:nvSpPr>
          <p:cNvPr id="9" name="Slide Number Placeholder 8"/>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140794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85F304D-FEDB-4483-A8CF-A7198BD7357E}" type="datetimeFigureOut">
              <a:rPr lang="fr-GN" smtClean="0"/>
              <a:t>24/09/2020</a:t>
            </a:fld>
            <a:endParaRPr lang="fr-GN"/>
          </a:p>
        </p:txBody>
      </p:sp>
      <p:sp>
        <p:nvSpPr>
          <p:cNvPr id="4" name="Footer Placeholder 3"/>
          <p:cNvSpPr>
            <a:spLocks noGrp="1"/>
          </p:cNvSpPr>
          <p:nvPr>
            <p:ph type="ftr" sz="quarter" idx="11"/>
          </p:nvPr>
        </p:nvSpPr>
        <p:spPr/>
        <p:txBody>
          <a:bodyPr/>
          <a:lstStyle/>
          <a:p>
            <a:endParaRPr lang="fr-GN"/>
          </a:p>
        </p:txBody>
      </p:sp>
      <p:sp>
        <p:nvSpPr>
          <p:cNvPr id="5" name="Slide Number Placeholder 4"/>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19170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5F304D-FEDB-4483-A8CF-A7198BD7357E}" type="datetimeFigureOut">
              <a:rPr lang="fr-GN" smtClean="0"/>
              <a:t>24/09/2020</a:t>
            </a:fld>
            <a:endParaRPr lang="fr-G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GN"/>
          </a:p>
        </p:txBody>
      </p:sp>
      <p:sp>
        <p:nvSpPr>
          <p:cNvPr id="9" name="Slide Number Placeholder 8"/>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199888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5F304D-FEDB-4483-A8CF-A7198BD7357E}" type="datetimeFigureOut">
              <a:rPr lang="fr-GN" smtClean="0"/>
              <a:t>24/09/2020</a:t>
            </a:fld>
            <a:endParaRPr lang="fr-G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G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7FDEC4-2A23-4C6C-A2AB-F4ABB013183E}" type="slidenum">
              <a:rPr lang="fr-GN" smtClean="0"/>
              <a:t>‹N°›</a:t>
            </a:fld>
            <a:endParaRPr lang="fr-GN"/>
          </a:p>
        </p:txBody>
      </p:sp>
    </p:spTree>
    <p:extLst>
      <p:ext uri="{BB962C8B-B14F-4D97-AF65-F5344CB8AC3E}">
        <p14:creationId xmlns:p14="http://schemas.microsoft.com/office/powerpoint/2010/main" val="122152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5F304D-FEDB-4483-A8CF-A7198BD7357E}" type="datetimeFigureOut">
              <a:rPr lang="fr-GN" smtClean="0"/>
              <a:t>24/09/2020</a:t>
            </a:fld>
            <a:endParaRPr lang="fr-GN"/>
          </a:p>
        </p:txBody>
      </p:sp>
      <p:sp>
        <p:nvSpPr>
          <p:cNvPr id="6" name="Footer Placeholder 5"/>
          <p:cNvSpPr>
            <a:spLocks noGrp="1"/>
          </p:cNvSpPr>
          <p:nvPr>
            <p:ph type="ftr" sz="quarter" idx="11"/>
          </p:nvPr>
        </p:nvSpPr>
        <p:spPr/>
        <p:txBody>
          <a:bodyPr/>
          <a:lstStyle/>
          <a:p>
            <a:endParaRPr lang="fr-GN"/>
          </a:p>
        </p:txBody>
      </p:sp>
      <p:sp>
        <p:nvSpPr>
          <p:cNvPr id="7" name="Slide Number Placeholder 6"/>
          <p:cNvSpPr>
            <a:spLocks noGrp="1"/>
          </p:cNvSpPr>
          <p:nvPr>
            <p:ph type="sldNum" sz="quarter" idx="12"/>
          </p:nvPr>
        </p:nvSpPr>
        <p:spPr/>
        <p:txBody>
          <a:bodyPr/>
          <a:lstStyle/>
          <a:p>
            <a:fld id="{CE7FDEC4-2A23-4C6C-A2AB-F4ABB013183E}" type="slidenum">
              <a:rPr lang="fr-GN" smtClean="0"/>
              <a:t>‹N°›</a:t>
            </a:fld>
            <a:endParaRPr lang="fr-GN"/>
          </a:p>
        </p:txBody>
      </p:sp>
    </p:spTree>
    <p:extLst>
      <p:ext uri="{BB962C8B-B14F-4D97-AF65-F5344CB8AC3E}">
        <p14:creationId xmlns:p14="http://schemas.microsoft.com/office/powerpoint/2010/main" val="121299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5F304D-FEDB-4483-A8CF-A7198BD7357E}" type="datetimeFigureOut">
              <a:rPr lang="fr-GN" smtClean="0"/>
              <a:t>24/09/2020</a:t>
            </a:fld>
            <a:endParaRPr lang="fr-G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G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7FDEC4-2A23-4C6C-A2AB-F4ABB013183E}" type="slidenum">
              <a:rPr lang="fr-GN" smtClean="0"/>
              <a:t>‹N°›</a:t>
            </a:fld>
            <a:endParaRPr lang="fr-G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93098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6" r:id="rId12"/>
    <p:sldLayoutId id="2147483767"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FDE40-CC88-4B56-9FDB-8D0E9CF6AE61}"/>
              </a:ext>
            </a:extLst>
          </p:cNvPr>
          <p:cNvSpPr>
            <a:spLocks noGrp="1"/>
          </p:cNvSpPr>
          <p:nvPr>
            <p:ph type="ctrTitle"/>
          </p:nvPr>
        </p:nvSpPr>
        <p:spPr>
          <a:xfrm>
            <a:off x="2643188" y="1550986"/>
            <a:ext cx="8001000" cy="2097089"/>
          </a:xfrm>
        </p:spPr>
        <p:txBody>
          <a:bodyPr>
            <a:normAutofit fontScale="90000"/>
          </a:bodyPr>
          <a:lstStyle/>
          <a:p>
            <a:pPr algn="ctr"/>
            <a:r>
              <a:rPr lang="fr-CM" sz="5400" b="1" dirty="0"/>
              <a:t>Projet de </a:t>
            </a:r>
            <a:r>
              <a:rPr lang="fr-CM" sz="6000" b="1" dirty="0"/>
              <a:t>Développement</a:t>
            </a:r>
            <a:r>
              <a:rPr lang="fr-CM" sz="5400" b="1" dirty="0"/>
              <a:t> Agricole Intégré en Guinée (PDAIG)</a:t>
            </a:r>
            <a:endParaRPr lang="fr-GN" sz="5400" b="1" dirty="0"/>
          </a:p>
        </p:txBody>
      </p:sp>
      <p:sp>
        <p:nvSpPr>
          <p:cNvPr id="3" name="Sous-titre 2">
            <a:extLst>
              <a:ext uri="{FF2B5EF4-FFF2-40B4-BE49-F238E27FC236}">
                <a16:creationId xmlns:a16="http://schemas.microsoft.com/office/drawing/2014/main" id="{48D34166-61EE-4362-A1F7-7766365291F8}"/>
              </a:ext>
            </a:extLst>
          </p:cNvPr>
          <p:cNvSpPr>
            <a:spLocks noGrp="1"/>
          </p:cNvSpPr>
          <p:nvPr>
            <p:ph type="subTitle" idx="1"/>
          </p:nvPr>
        </p:nvSpPr>
        <p:spPr>
          <a:xfrm>
            <a:off x="4014788" y="3874516"/>
            <a:ext cx="4078288" cy="883123"/>
          </a:xfrm>
        </p:spPr>
        <p:txBody>
          <a:bodyPr>
            <a:normAutofit/>
          </a:bodyPr>
          <a:lstStyle/>
          <a:p>
            <a:r>
              <a:rPr lang="en-US" sz="2800" b="1" dirty="0"/>
              <a:t>Document de </a:t>
            </a:r>
            <a:r>
              <a:rPr lang="en-US" sz="2800" b="1" dirty="0" err="1"/>
              <a:t>Projet</a:t>
            </a:r>
            <a:endParaRPr lang="en-US" sz="2800" b="1" dirty="0"/>
          </a:p>
        </p:txBody>
      </p:sp>
      <p:sp>
        <p:nvSpPr>
          <p:cNvPr id="4" name="Text Box 14">
            <a:extLst>
              <a:ext uri="{FF2B5EF4-FFF2-40B4-BE49-F238E27FC236}">
                <a16:creationId xmlns:a16="http://schemas.microsoft.com/office/drawing/2014/main" id="{0049B3D8-03AA-4BDB-A4C2-8A5824903E3A}"/>
              </a:ext>
            </a:extLst>
          </p:cNvPr>
          <p:cNvSpPr txBox="1">
            <a:spLocks noChangeArrowheads="1"/>
          </p:cNvSpPr>
          <p:nvPr/>
        </p:nvSpPr>
        <p:spPr bwMode="auto">
          <a:xfrm>
            <a:off x="114300" y="260350"/>
            <a:ext cx="2528888" cy="2097088"/>
          </a:xfrm>
          <a:prstGeom prst="rect">
            <a:avLst/>
          </a:prstGeom>
          <a:noFill/>
          <a:ln w="9525">
            <a:noFill/>
            <a:miter lim="800000"/>
            <a:headEnd/>
            <a:tailEnd/>
          </a:ln>
        </p:spPr>
        <p:txBody>
          <a:bodyPr/>
          <a:lstStyle/>
          <a:p>
            <a:pPr algn="ctr" fontAlgn="auto">
              <a:spcBef>
                <a:spcPts val="0"/>
              </a:spcBef>
              <a:spcAft>
                <a:spcPts val="0"/>
              </a:spcAft>
              <a:defRPr/>
            </a:pPr>
            <a:r>
              <a:rPr lang="fr-FR" sz="1050" dirty="0">
                <a:latin typeface="Arial Black" pitchFamily="34" charset="0"/>
                <a:cs typeface="Arial" pitchFamily="34" charset="0"/>
              </a:rPr>
              <a:t> REPUBLIQUE DE GUINEE</a:t>
            </a:r>
          </a:p>
          <a:p>
            <a:pPr algn="ctr" fontAlgn="auto">
              <a:spcBef>
                <a:spcPts val="0"/>
              </a:spcBef>
              <a:spcAft>
                <a:spcPts val="0"/>
              </a:spcAft>
              <a:defRPr/>
            </a:pPr>
            <a:r>
              <a:rPr lang="fr-FR" sz="1050" dirty="0">
                <a:latin typeface="Arial Black" pitchFamily="34" charset="0"/>
                <a:cs typeface="Arial" pitchFamily="34" charset="0"/>
              </a:rPr>
              <a:t>Travail – Justice – Solidarité</a:t>
            </a: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endParaRPr lang="fr-FR" sz="1050" dirty="0">
              <a:latin typeface="Arial Black" pitchFamily="34" charset="0"/>
              <a:cs typeface="Arial" pitchFamily="34" charset="0"/>
            </a:endParaRPr>
          </a:p>
          <a:p>
            <a:pPr algn="ctr" fontAlgn="auto">
              <a:spcBef>
                <a:spcPts val="0"/>
              </a:spcBef>
              <a:spcAft>
                <a:spcPts val="0"/>
              </a:spcAft>
              <a:defRPr/>
            </a:pPr>
            <a:r>
              <a:rPr lang="fr-FR" sz="1050" dirty="0">
                <a:latin typeface="Arial Black" pitchFamily="34" charset="0"/>
                <a:cs typeface="Arial" pitchFamily="34" charset="0"/>
              </a:rPr>
              <a:t>MINISTERE DE L’AGRITURE</a:t>
            </a:r>
            <a:endParaRPr lang="fr-FR" sz="1050" dirty="0">
              <a:cs typeface="Arial" pitchFamily="34" charset="0"/>
            </a:endParaRPr>
          </a:p>
        </p:txBody>
      </p:sp>
      <p:sp>
        <p:nvSpPr>
          <p:cNvPr id="5" name="Text Placeholder 2">
            <a:extLst>
              <a:ext uri="{FF2B5EF4-FFF2-40B4-BE49-F238E27FC236}">
                <a16:creationId xmlns:a16="http://schemas.microsoft.com/office/drawing/2014/main" id="{27BD086F-27C8-4351-A0ED-A500F34BBFAA}"/>
              </a:ext>
            </a:extLst>
          </p:cNvPr>
          <p:cNvSpPr txBox="1">
            <a:spLocks/>
          </p:cNvSpPr>
          <p:nvPr/>
        </p:nvSpPr>
        <p:spPr>
          <a:xfrm>
            <a:off x="7120347" y="4586970"/>
            <a:ext cx="4078288" cy="87222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a:t>Première Mission d’appui de la Banque </a:t>
            </a:r>
            <a:r>
              <a:rPr lang="en-US" sz="2400" b="1" dirty="0" err="1"/>
              <a:t>Mondiale</a:t>
            </a:r>
            <a:endParaRPr lang="en-US" sz="2400" b="1" dirty="0"/>
          </a:p>
        </p:txBody>
      </p:sp>
      <p:sp>
        <p:nvSpPr>
          <p:cNvPr id="6" name="Date Placeholder 9">
            <a:extLst>
              <a:ext uri="{FF2B5EF4-FFF2-40B4-BE49-F238E27FC236}">
                <a16:creationId xmlns:a16="http://schemas.microsoft.com/office/drawing/2014/main" id="{1F70BCAA-CEE2-4137-BD84-010CA03AA7A7}"/>
              </a:ext>
            </a:extLst>
          </p:cNvPr>
          <p:cNvSpPr txBox="1">
            <a:spLocks/>
          </p:cNvSpPr>
          <p:nvPr/>
        </p:nvSpPr>
        <p:spPr bwMode="auto">
          <a:xfrm>
            <a:off x="8093076" y="5696534"/>
            <a:ext cx="2551112" cy="306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457200" rtl="0" eaLnBrk="0" latinLnBrk="0" hangingPunct="0">
              <a:defRPr sz="1600" b="1" kern="1200">
                <a:solidFill>
                  <a:schemeClr val="tx1"/>
                </a:solidFill>
                <a:latin typeface="Trebuchet MS" pitchFamily="34" charset="0"/>
                <a:ea typeface="MS PGothic" pitchFamily="34" charset="-128"/>
                <a:cs typeface="+mn-cs"/>
              </a:defRPr>
            </a:lvl1pPr>
            <a:lvl2pPr marL="742950" indent="-285750" algn="l" defTabSz="457200" rtl="0" eaLnBrk="0" latinLnBrk="0" hangingPunct="0">
              <a:defRPr sz="1600" b="1" kern="1200">
                <a:solidFill>
                  <a:schemeClr val="tx1"/>
                </a:solidFill>
                <a:latin typeface="Trebuchet MS" pitchFamily="34" charset="0"/>
                <a:ea typeface="MS PGothic" pitchFamily="34" charset="-128"/>
                <a:cs typeface="+mn-cs"/>
              </a:defRPr>
            </a:lvl2pPr>
            <a:lvl3pPr marL="1143000" indent="-228600" algn="l" defTabSz="457200" rtl="0" eaLnBrk="0" latinLnBrk="0" hangingPunct="0">
              <a:defRPr sz="1600" b="1" kern="1200">
                <a:solidFill>
                  <a:schemeClr val="tx1"/>
                </a:solidFill>
                <a:latin typeface="Trebuchet MS" pitchFamily="34" charset="0"/>
                <a:ea typeface="MS PGothic" pitchFamily="34" charset="-128"/>
                <a:cs typeface="+mn-cs"/>
              </a:defRPr>
            </a:lvl3pPr>
            <a:lvl4pPr marL="1600200" indent="-228600" algn="l" defTabSz="457200" rtl="0" eaLnBrk="0" latinLnBrk="0" hangingPunct="0">
              <a:defRPr sz="1600" b="1" kern="1200">
                <a:solidFill>
                  <a:schemeClr val="tx1"/>
                </a:solidFill>
                <a:latin typeface="Trebuchet MS" pitchFamily="34" charset="0"/>
                <a:ea typeface="MS PGothic" pitchFamily="34" charset="-128"/>
                <a:cs typeface="+mn-cs"/>
              </a:defRPr>
            </a:lvl4pPr>
            <a:lvl5pPr marL="2057400" indent="-228600" algn="l" defTabSz="457200" rtl="0" eaLnBrk="0" latinLnBrk="0" hangingPunct="0">
              <a:defRPr sz="1600" b="1" kern="1200">
                <a:solidFill>
                  <a:schemeClr val="tx1"/>
                </a:solidFill>
                <a:latin typeface="Trebuchet MS"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1600" b="1" kern="1200">
                <a:solidFill>
                  <a:schemeClr val="tx1"/>
                </a:solidFill>
                <a:latin typeface="Trebuchet MS"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1600" b="1" kern="1200">
                <a:solidFill>
                  <a:schemeClr val="tx1"/>
                </a:solidFill>
                <a:latin typeface="Trebuchet MS"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1600" b="1" kern="1200">
                <a:solidFill>
                  <a:schemeClr val="tx1"/>
                </a:solidFill>
                <a:latin typeface="Trebuchet MS"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1600" b="1" kern="1200">
                <a:solidFill>
                  <a:schemeClr val="tx1"/>
                </a:solidFill>
                <a:latin typeface="Trebuchet MS" pitchFamily="34" charset="0"/>
                <a:ea typeface="MS PGothic" pitchFamily="34" charset="-128"/>
                <a:cs typeface="+mn-cs"/>
              </a:defRPr>
            </a:lvl9pPr>
          </a:lstStyle>
          <a:p>
            <a:pPr eaLnBrk="1" hangingPunct="1"/>
            <a:r>
              <a:rPr lang="en-US" sz="1400" b="0" dirty="0">
                <a:latin typeface="Arial" pitchFamily="34" charset="0"/>
                <a:cs typeface="Arial" pitchFamily="34" charset="0"/>
              </a:rPr>
              <a:t>Conakry, Avril 2019</a:t>
            </a:r>
          </a:p>
        </p:txBody>
      </p:sp>
      <p:pic>
        <p:nvPicPr>
          <p:cNvPr id="9" name="Image 8">
            <a:extLst>
              <a:ext uri="{FF2B5EF4-FFF2-40B4-BE49-F238E27FC236}">
                <a16:creationId xmlns:a16="http://schemas.microsoft.com/office/drawing/2014/main" id="{EF42CEAC-06EF-4771-8A08-CDF770558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623" y="0"/>
            <a:ext cx="2289053" cy="2289053"/>
          </a:xfrm>
          <a:prstGeom prst="rect">
            <a:avLst/>
          </a:prstGeom>
        </p:spPr>
      </p:pic>
      <p:pic>
        <p:nvPicPr>
          <p:cNvPr id="11" name="Image 10">
            <a:extLst>
              <a:ext uri="{FF2B5EF4-FFF2-40B4-BE49-F238E27FC236}">
                <a16:creationId xmlns:a16="http://schemas.microsoft.com/office/drawing/2014/main" id="{B7BBC857-4E4F-466E-A302-27DD21303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 y="659068"/>
            <a:ext cx="987145" cy="1049705"/>
          </a:xfrm>
          <a:prstGeom prst="rect">
            <a:avLst/>
          </a:prstGeom>
          <a:effectLst>
            <a:reflection stA="0" endPos="0" dist="50800" dir="5400000" sy="-100000" algn="bl" rotWithShape="0"/>
          </a:effectLst>
        </p:spPr>
      </p:pic>
    </p:spTree>
    <p:extLst>
      <p:ext uri="{BB962C8B-B14F-4D97-AF65-F5344CB8AC3E}">
        <p14:creationId xmlns:p14="http://schemas.microsoft.com/office/powerpoint/2010/main" val="92634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10</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2642248337"/>
              </p:ext>
            </p:extLst>
          </p:nvPr>
        </p:nvGraphicFramePr>
        <p:xfrm>
          <a:off x="299745" y="1428750"/>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23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0"/>
            <p:extLst>
              <p:ext uri="{D42A27DB-BD31-4B8C-83A1-F6EECF244321}">
                <p14:modId xmlns:p14="http://schemas.microsoft.com/office/powerpoint/2010/main" val="1736943052"/>
              </p:ext>
            </p:extLst>
          </p:nvPr>
        </p:nvGraphicFramePr>
        <p:xfrm>
          <a:off x="979517" y="1604666"/>
          <a:ext cx="10467975" cy="490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11</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2800669281"/>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ZoneTexte 6">
            <a:extLst>
              <a:ext uri="{FF2B5EF4-FFF2-40B4-BE49-F238E27FC236}">
                <a16:creationId xmlns:a16="http://schemas.microsoft.com/office/drawing/2014/main" id="{23E3F330-3CFA-4C71-9577-06329638101E}"/>
              </a:ext>
            </a:extLst>
          </p:cNvPr>
          <p:cNvSpPr txBox="1"/>
          <p:nvPr/>
        </p:nvSpPr>
        <p:spPr>
          <a:xfrm>
            <a:off x="871537" y="681336"/>
            <a:ext cx="10610850" cy="923330"/>
          </a:xfrm>
          <a:prstGeom prst="rect">
            <a:avLst/>
          </a:prstGeom>
          <a:noFill/>
        </p:spPr>
        <p:txBody>
          <a:bodyPr wrap="square" rtlCol="0">
            <a:spAutoFit/>
          </a:bodyPr>
          <a:lstStyle/>
          <a:p>
            <a:r>
              <a:rPr lang="fr-FR" dirty="0"/>
              <a:t>Objectif de la Composante 2 : Aider les producteurs, les transformateurs à petite échelle et leurs organisations à accroître la production et la commercialisation de surplus négociables pour les chaînes de valeur agricoles ciblées (riz, maïs, pommes de terre, œufs et poissons). </a:t>
            </a:r>
            <a:endParaRPr lang="fr-GN" dirty="0"/>
          </a:p>
        </p:txBody>
      </p:sp>
    </p:spTree>
    <p:extLst>
      <p:ext uri="{BB962C8B-B14F-4D97-AF65-F5344CB8AC3E}">
        <p14:creationId xmlns:p14="http://schemas.microsoft.com/office/powerpoint/2010/main" val="26915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12</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2978535231"/>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3916778808"/>
              </p:ext>
            </p:extLst>
          </p:nvPr>
        </p:nvGraphicFramePr>
        <p:xfrm>
          <a:off x="-380027" y="1457325"/>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5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13</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2294323477"/>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1640652312"/>
              </p:ext>
            </p:extLst>
          </p:nvPr>
        </p:nvGraphicFramePr>
        <p:xfrm>
          <a:off x="299745" y="1428750"/>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97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14</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778148241"/>
              </p:ext>
            </p:extLst>
          </p:nvPr>
        </p:nvGraphicFramePr>
        <p:xfrm>
          <a:off x="299745" y="1428750"/>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45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27905EF-4AC5-4954-B2C1-A5F02235F671}"/>
              </a:ext>
            </a:extLst>
          </p:cNvPr>
          <p:cNvSpPr>
            <a:spLocks noGrp="1"/>
          </p:cNvSpPr>
          <p:nvPr>
            <p:ph type="body" sz="quarter" idx="14"/>
          </p:nvPr>
        </p:nvSpPr>
        <p:spPr/>
        <p:txBody>
          <a:bodyPr/>
          <a:lstStyle/>
          <a:p>
            <a:r>
              <a:rPr lang="fr-FR" sz="2000" b="1" dirty="0"/>
              <a:t>Financement de projets d'investissement productifs</a:t>
            </a:r>
            <a:endParaRPr lang="fr-GN" sz="2000" dirty="0"/>
          </a:p>
          <a:p>
            <a:pPr marL="0" indent="0">
              <a:buNone/>
            </a:pPr>
            <a:endParaRPr lang="fr-GN" dirty="0"/>
          </a:p>
        </p:txBody>
      </p:sp>
      <p:sp>
        <p:nvSpPr>
          <p:cNvPr id="6" name="Rectangle 1">
            <a:extLst>
              <a:ext uri="{FF2B5EF4-FFF2-40B4-BE49-F238E27FC236}">
                <a16:creationId xmlns:a16="http://schemas.microsoft.com/office/drawing/2014/main" id="{3562E8D2-0523-4619-BD15-DE7611174C81}"/>
              </a:ext>
            </a:extLst>
          </p:cNvPr>
          <p:cNvSpPr>
            <a:spLocks noChangeArrowheads="1"/>
          </p:cNvSpPr>
          <p:nvPr/>
        </p:nvSpPr>
        <p:spPr bwMode="auto">
          <a:xfrm>
            <a:off x="1677988" y="325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GN" altLang="fr-GN" sz="1800" b="0" i="0" u="none" strike="noStrike" cap="none" normalizeH="0" baseline="0">
                <a:ln>
                  <a:noFill/>
                </a:ln>
                <a:solidFill>
                  <a:schemeClr val="tx1"/>
                </a:solidFill>
                <a:effectLst/>
                <a:latin typeface="Arial" panose="020B0604020202020204" pitchFamily="34" charset="0"/>
              </a:rPr>
            </a:br>
            <a:endParaRPr kumimoji="0" lang="fr-GN" altLang="fr-GN" sz="1800" b="0" i="0" u="none" strike="noStrike" cap="none" normalizeH="0" baseline="0">
              <a:ln>
                <a:noFill/>
              </a:ln>
              <a:solidFill>
                <a:schemeClr val="tx1"/>
              </a:solidFill>
              <a:effectLst/>
              <a:latin typeface="Arial" panose="020B0604020202020204" pitchFamily="34" charset="0"/>
            </a:endParaRPr>
          </a:p>
        </p:txBody>
      </p:sp>
      <p:grpSp>
        <p:nvGrpSpPr>
          <p:cNvPr id="9" name="Groupe 8">
            <a:extLst>
              <a:ext uri="{FF2B5EF4-FFF2-40B4-BE49-F238E27FC236}">
                <a16:creationId xmlns:a16="http://schemas.microsoft.com/office/drawing/2014/main" id="{91FFA4F2-E4FE-4F23-8F76-0B356D22E14F}"/>
              </a:ext>
            </a:extLst>
          </p:cNvPr>
          <p:cNvGrpSpPr/>
          <p:nvPr/>
        </p:nvGrpSpPr>
        <p:grpSpPr>
          <a:xfrm>
            <a:off x="2009775" y="233852"/>
            <a:ext cx="8439150" cy="449170"/>
            <a:chOff x="0" y="216"/>
            <a:chExt cx="8439150" cy="449170"/>
          </a:xfrm>
        </p:grpSpPr>
        <p:sp>
          <p:nvSpPr>
            <p:cNvPr id="10" name="Rectangle : coins arrondis 9">
              <a:extLst>
                <a:ext uri="{FF2B5EF4-FFF2-40B4-BE49-F238E27FC236}">
                  <a16:creationId xmlns:a16="http://schemas.microsoft.com/office/drawing/2014/main" id="{FCCEE975-7636-4779-9250-93265E4F3EC1}"/>
                </a:ext>
              </a:extLst>
            </p:cNvPr>
            <p:cNvSpPr/>
            <p:nvPr/>
          </p:nvSpPr>
          <p:spPr>
            <a:xfrm>
              <a:off x="0" y="216"/>
              <a:ext cx="8439150" cy="449170"/>
            </a:xfrm>
            <a:prstGeom prst="roundRect">
              <a:avLst/>
            </a:prstGeom>
          </p:spPr>
          <p:style>
            <a:lnRef idx="2">
              <a:schemeClr val="lt1">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EEE7640C-0E94-422D-8655-DE62FEF7C24A}"/>
                </a:ext>
              </a:extLst>
            </p:cNvPr>
            <p:cNvSpPr txBox="1"/>
            <p:nvPr/>
          </p:nvSpPr>
          <p:spPr>
            <a:xfrm>
              <a:off x="21927" y="22143"/>
              <a:ext cx="8395296" cy="4053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baseline="0" dirty="0"/>
                <a:t>Composante 2 : Augmentation de l’accès aux marchés</a:t>
              </a:r>
              <a:endParaRPr lang="en-US" sz="2400" kern="1200" dirty="0"/>
            </a:p>
          </p:txBody>
        </p:sp>
      </p:grpSp>
      <p:graphicFrame>
        <p:nvGraphicFramePr>
          <p:cNvPr id="8" name="Tableau 7">
            <a:extLst>
              <a:ext uri="{FF2B5EF4-FFF2-40B4-BE49-F238E27FC236}">
                <a16:creationId xmlns:a16="http://schemas.microsoft.com/office/drawing/2014/main" id="{FEAD444D-421A-485F-B5BB-234BB0912CB4}"/>
              </a:ext>
            </a:extLst>
          </p:cNvPr>
          <p:cNvGraphicFramePr>
            <a:graphicFrameLocks noGrp="1"/>
          </p:cNvGraphicFramePr>
          <p:nvPr>
            <p:extLst>
              <p:ext uri="{D42A27DB-BD31-4B8C-83A1-F6EECF244321}">
                <p14:modId xmlns:p14="http://schemas.microsoft.com/office/powerpoint/2010/main" val="1871420348"/>
              </p:ext>
            </p:extLst>
          </p:nvPr>
        </p:nvGraphicFramePr>
        <p:xfrm>
          <a:off x="923924" y="2009779"/>
          <a:ext cx="10391775" cy="3171818"/>
        </p:xfrm>
        <a:graphic>
          <a:graphicData uri="http://schemas.openxmlformats.org/drawingml/2006/table">
            <a:tbl>
              <a:tblPr firstRow="1" firstCol="1" bandRow="1">
                <a:tableStyleId>{5C22544A-7EE6-4342-B048-85BDC9FD1C3A}</a:tableStyleId>
              </a:tblPr>
              <a:tblGrid>
                <a:gridCol w="3787522">
                  <a:extLst>
                    <a:ext uri="{9D8B030D-6E8A-4147-A177-3AD203B41FA5}">
                      <a16:colId xmlns:a16="http://schemas.microsoft.com/office/drawing/2014/main" val="3907837582"/>
                    </a:ext>
                  </a:extLst>
                </a:gridCol>
                <a:gridCol w="2236756">
                  <a:extLst>
                    <a:ext uri="{9D8B030D-6E8A-4147-A177-3AD203B41FA5}">
                      <a16:colId xmlns:a16="http://schemas.microsoft.com/office/drawing/2014/main" val="256820175"/>
                    </a:ext>
                  </a:extLst>
                </a:gridCol>
                <a:gridCol w="2336538">
                  <a:extLst>
                    <a:ext uri="{9D8B030D-6E8A-4147-A177-3AD203B41FA5}">
                      <a16:colId xmlns:a16="http://schemas.microsoft.com/office/drawing/2014/main" val="2164845357"/>
                    </a:ext>
                  </a:extLst>
                </a:gridCol>
                <a:gridCol w="2030959">
                  <a:extLst>
                    <a:ext uri="{9D8B030D-6E8A-4147-A177-3AD203B41FA5}">
                      <a16:colId xmlns:a16="http://schemas.microsoft.com/office/drawing/2014/main" val="4128768705"/>
                    </a:ext>
                  </a:extLst>
                </a:gridCol>
              </a:tblGrid>
              <a:tr h="1152864">
                <a:tc>
                  <a:txBody>
                    <a:bodyPr/>
                    <a:lstStyle/>
                    <a:p>
                      <a:pPr algn="ctr">
                        <a:lnSpc>
                          <a:spcPct val="107000"/>
                        </a:lnSpc>
                        <a:spcAft>
                          <a:spcPts val="0"/>
                        </a:spcAft>
                      </a:pPr>
                      <a:r>
                        <a:rPr lang="en-US" sz="1800" dirty="0">
                          <a:effectLst/>
                        </a:rPr>
                        <a:t>Total project size (USD)</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ctr">
                        <a:lnSpc>
                          <a:spcPct val="107000"/>
                        </a:lnSpc>
                        <a:spcAft>
                          <a:spcPts val="0"/>
                        </a:spcAft>
                      </a:pPr>
                      <a:r>
                        <a:rPr lang="en-US" sz="1800" dirty="0">
                          <a:effectLst/>
                        </a:rPr>
                        <a:t>Project funding</a:t>
                      </a:r>
                      <a:endParaRPr lang="fr-GN" sz="2000" dirty="0">
                        <a:effectLst/>
                      </a:endParaRPr>
                    </a:p>
                    <a:p>
                      <a:pPr algn="ctr">
                        <a:lnSpc>
                          <a:spcPct val="107000"/>
                        </a:lnSpc>
                        <a:spcAft>
                          <a:spcPts val="0"/>
                        </a:spcAft>
                      </a:pPr>
                      <a:r>
                        <a:rPr lang="en-US" sz="1800" dirty="0">
                          <a:effectLst/>
                        </a:rPr>
                        <a:t>Matching capital</a:t>
                      </a:r>
                      <a:endParaRPr lang="fr-GN" sz="2000" dirty="0">
                        <a:effectLst/>
                      </a:endParaRPr>
                    </a:p>
                    <a:p>
                      <a:pPr algn="ctr">
                        <a:lnSpc>
                          <a:spcPct val="107000"/>
                        </a:lnSpc>
                        <a:spcAft>
                          <a:spcPts val="0"/>
                        </a:spcAft>
                      </a:pPr>
                      <a:r>
                        <a:rPr lang="en-US" sz="1800" dirty="0">
                          <a:effectLst/>
                        </a:rPr>
                        <a:t>(%)</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ctr">
                        <a:lnSpc>
                          <a:spcPct val="107000"/>
                        </a:lnSpc>
                        <a:spcAft>
                          <a:spcPts val="0"/>
                        </a:spcAft>
                      </a:pPr>
                      <a:r>
                        <a:rPr lang="en-US" sz="1800" dirty="0">
                          <a:effectLst/>
                        </a:rPr>
                        <a:t>Individual cash contribution</a:t>
                      </a:r>
                      <a:endParaRPr lang="fr-GN" sz="2000" dirty="0">
                        <a:effectLst/>
                      </a:endParaRPr>
                    </a:p>
                    <a:p>
                      <a:pPr algn="ctr">
                        <a:lnSpc>
                          <a:spcPct val="107000"/>
                        </a:lnSpc>
                        <a:spcAft>
                          <a:spcPts val="0"/>
                        </a:spcAft>
                      </a:pPr>
                      <a:r>
                        <a:rPr lang="en-US" sz="1800" dirty="0">
                          <a:effectLst/>
                        </a:rPr>
                        <a:t>(%)</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ctr">
                        <a:lnSpc>
                          <a:spcPct val="107000"/>
                        </a:lnSpc>
                        <a:spcAft>
                          <a:spcPts val="0"/>
                        </a:spcAft>
                      </a:pPr>
                      <a:r>
                        <a:rPr lang="en-US" sz="1800" dirty="0">
                          <a:effectLst/>
                        </a:rPr>
                        <a:t>Estimated total recipients</a:t>
                      </a:r>
                      <a:endParaRPr lang="fr-GN" sz="2000" dirty="0">
                        <a:effectLst/>
                      </a:endParaRPr>
                    </a:p>
                    <a:p>
                      <a:pPr algn="ctr">
                        <a:lnSpc>
                          <a:spcPct val="107000"/>
                        </a:lnSpc>
                        <a:spcAft>
                          <a:spcPts val="0"/>
                        </a:spcAft>
                      </a:pPr>
                      <a:r>
                        <a:rPr lang="en-US" sz="1800" dirty="0">
                          <a:effectLst/>
                        </a:rPr>
                        <a:t>(Business plans)</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extLst>
                  <a:ext uri="{0D108BD9-81ED-4DB2-BD59-A6C34878D82A}">
                    <a16:rowId xmlns:a16="http://schemas.microsoft.com/office/drawing/2014/main" val="3033468951"/>
                  </a:ext>
                </a:extLst>
              </a:tr>
              <a:tr h="372745">
                <a:tc gridSpan="4">
                  <a:txBody>
                    <a:bodyPr/>
                    <a:lstStyle/>
                    <a:p>
                      <a:pPr algn="ctr">
                        <a:lnSpc>
                          <a:spcPct val="107000"/>
                        </a:lnSpc>
                        <a:spcAft>
                          <a:spcPts val="0"/>
                        </a:spcAft>
                      </a:pPr>
                      <a:r>
                        <a:rPr lang="en-US" sz="1800" dirty="0">
                          <a:effectLst/>
                        </a:rPr>
                        <a:t>Micro-project window (MP)</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3202738779"/>
                  </a:ext>
                </a:extLst>
              </a:tr>
              <a:tr h="455675">
                <a:tc>
                  <a:txBody>
                    <a:bodyPr/>
                    <a:lstStyle/>
                    <a:p>
                      <a:pPr>
                        <a:lnSpc>
                          <a:spcPct val="107000"/>
                        </a:lnSpc>
                        <a:spcAft>
                          <a:spcPts val="0"/>
                        </a:spcAft>
                      </a:pPr>
                      <a:r>
                        <a:rPr lang="en-US" sz="1400" dirty="0">
                          <a:effectLst/>
                        </a:rPr>
                        <a:t>Sub-window 1: Up to 5,000 for individuals</a:t>
                      </a:r>
                      <a:endParaRPr lang="fr-G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rowSpan="2">
                  <a:txBody>
                    <a:bodyPr/>
                    <a:lstStyle/>
                    <a:p>
                      <a:pPr>
                        <a:lnSpc>
                          <a:spcPct val="107000"/>
                        </a:lnSpc>
                        <a:spcAft>
                          <a:spcPts val="0"/>
                        </a:spcAft>
                      </a:pPr>
                      <a:r>
                        <a:rPr lang="en-US" sz="2000" dirty="0">
                          <a:effectLst/>
                        </a:rPr>
                        <a:t>Up to 80%†</a:t>
                      </a:r>
                      <a:endParaRPr lang="fr-G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rowSpan="2">
                  <a:txBody>
                    <a:bodyPr/>
                    <a:lstStyle/>
                    <a:p>
                      <a:pPr>
                        <a:lnSpc>
                          <a:spcPct val="107000"/>
                        </a:lnSpc>
                        <a:spcAft>
                          <a:spcPts val="0"/>
                        </a:spcAft>
                      </a:pPr>
                      <a:r>
                        <a:rPr lang="en-US" sz="2000">
                          <a:effectLst/>
                        </a:rPr>
                        <a:t>Minimum of 20%</a:t>
                      </a:r>
                      <a:endParaRPr lang="fr-GN" sz="24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rowSpan="2">
                  <a:txBody>
                    <a:bodyPr/>
                    <a:lstStyle/>
                    <a:p>
                      <a:pPr>
                        <a:lnSpc>
                          <a:spcPct val="107000"/>
                        </a:lnSpc>
                        <a:spcAft>
                          <a:spcPts val="0"/>
                        </a:spcAft>
                      </a:pPr>
                      <a:r>
                        <a:rPr lang="en-US" sz="2000" dirty="0">
                          <a:effectLst/>
                        </a:rPr>
                        <a:t>900</a:t>
                      </a:r>
                      <a:endParaRPr lang="fr-G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extLst>
                  <a:ext uri="{0D108BD9-81ED-4DB2-BD59-A6C34878D82A}">
                    <a16:rowId xmlns:a16="http://schemas.microsoft.com/office/drawing/2014/main" val="1227156895"/>
                  </a:ext>
                </a:extLst>
              </a:tr>
              <a:tr h="445044">
                <a:tc>
                  <a:txBody>
                    <a:bodyPr/>
                    <a:lstStyle/>
                    <a:p>
                      <a:pPr>
                        <a:lnSpc>
                          <a:spcPct val="107000"/>
                        </a:lnSpc>
                        <a:spcAft>
                          <a:spcPts val="0"/>
                        </a:spcAft>
                      </a:pPr>
                      <a:r>
                        <a:rPr lang="en-US" sz="1400" dirty="0">
                          <a:effectLst/>
                        </a:rPr>
                        <a:t>Sub-window 2: Up to 10,000 for groups</a:t>
                      </a:r>
                      <a:endParaRPr lang="fr-G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vMerge="1">
                  <a:txBody>
                    <a:bodyPr/>
                    <a:lstStyle/>
                    <a:p>
                      <a:endParaRPr lang="fr-GN"/>
                    </a:p>
                  </a:txBody>
                  <a:tcPr/>
                </a:tc>
                <a:tc vMerge="1">
                  <a:txBody>
                    <a:bodyPr/>
                    <a:lstStyle/>
                    <a:p>
                      <a:endParaRPr lang="fr-GN"/>
                    </a:p>
                  </a:txBody>
                  <a:tcPr/>
                </a:tc>
                <a:tc vMerge="1">
                  <a:txBody>
                    <a:bodyPr/>
                    <a:lstStyle/>
                    <a:p>
                      <a:endParaRPr lang="fr-GN"/>
                    </a:p>
                  </a:txBody>
                  <a:tcPr/>
                </a:tc>
                <a:extLst>
                  <a:ext uri="{0D108BD9-81ED-4DB2-BD59-A6C34878D82A}">
                    <a16:rowId xmlns:a16="http://schemas.microsoft.com/office/drawing/2014/main" val="1682371041"/>
                  </a:ext>
                </a:extLst>
              </a:tr>
              <a:tr h="372745">
                <a:tc gridSpan="4">
                  <a:txBody>
                    <a:bodyPr/>
                    <a:lstStyle/>
                    <a:p>
                      <a:pPr>
                        <a:lnSpc>
                          <a:spcPct val="107000"/>
                        </a:lnSpc>
                        <a:spcAft>
                          <a:spcPts val="0"/>
                        </a:spcAft>
                      </a:pPr>
                      <a:r>
                        <a:rPr lang="en-US" sz="1400" dirty="0">
                          <a:effectLst/>
                        </a:rPr>
                        <a:t>SME subproject window (SME-subproject)</a:t>
                      </a:r>
                      <a:endParaRPr lang="fr-G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2157540521"/>
                  </a:ext>
                </a:extLst>
              </a:tr>
              <a:tr h="372745">
                <a:tc>
                  <a:txBody>
                    <a:bodyPr/>
                    <a:lstStyle/>
                    <a:p>
                      <a:pPr>
                        <a:lnSpc>
                          <a:spcPct val="107000"/>
                        </a:lnSpc>
                        <a:spcAft>
                          <a:spcPts val="0"/>
                        </a:spcAft>
                      </a:pPr>
                      <a:r>
                        <a:rPr lang="en-US" sz="1400" dirty="0">
                          <a:effectLst/>
                        </a:rPr>
                        <a:t>10,000–50,000</a:t>
                      </a:r>
                      <a:endParaRPr lang="fr-G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07000"/>
                        </a:lnSpc>
                        <a:spcAft>
                          <a:spcPts val="0"/>
                        </a:spcAft>
                      </a:pPr>
                      <a:r>
                        <a:rPr lang="en-US" sz="1800" dirty="0">
                          <a:effectLst/>
                        </a:rPr>
                        <a:t>Up to 60%</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07000"/>
                        </a:lnSpc>
                        <a:spcAft>
                          <a:spcPts val="0"/>
                        </a:spcAft>
                      </a:pPr>
                      <a:r>
                        <a:rPr lang="en-US" sz="1800" dirty="0">
                          <a:effectLst/>
                        </a:rPr>
                        <a:t>Minimum of 40%</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07000"/>
                        </a:lnSpc>
                        <a:spcAft>
                          <a:spcPts val="0"/>
                        </a:spcAft>
                      </a:pPr>
                      <a:r>
                        <a:rPr lang="en-US" sz="1800" dirty="0">
                          <a:effectLst/>
                        </a:rPr>
                        <a:t>50</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extLst>
                  <a:ext uri="{0D108BD9-81ED-4DB2-BD59-A6C34878D82A}">
                    <a16:rowId xmlns:a16="http://schemas.microsoft.com/office/drawing/2014/main" val="3478619987"/>
                  </a:ext>
                </a:extLst>
              </a:tr>
            </a:tbl>
          </a:graphicData>
        </a:graphic>
      </p:graphicFrame>
    </p:spTree>
    <p:extLst>
      <p:ext uri="{BB962C8B-B14F-4D97-AF65-F5344CB8AC3E}">
        <p14:creationId xmlns:p14="http://schemas.microsoft.com/office/powerpoint/2010/main" val="19292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0"/>
            <p:extLst>
              <p:ext uri="{D42A27DB-BD31-4B8C-83A1-F6EECF244321}">
                <p14:modId xmlns:p14="http://schemas.microsoft.com/office/powerpoint/2010/main" val="3163842605"/>
              </p:ext>
            </p:extLst>
          </p:nvPr>
        </p:nvGraphicFramePr>
        <p:xfrm>
          <a:off x="981076" y="1685925"/>
          <a:ext cx="10086974"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16</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3276768247"/>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ZoneTexte 10">
            <a:extLst>
              <a:ext uri="{FF2B5EF4-FFF2-40B4-BE49-F238E27FC236}">
                <a16:creationId xmlns:a16="http://schemas.microsoft.com/office/drawing/2014/main" id="{5660FF05-0C41-451A-BDE9-3F9B138853CF}"/>
              </a:ext>
            </a:extLst>
          </p:cNvPr>
          <p:cNvSpPr txBox="1"/>
          <p:nvPr/>
        </p:nvSpPr>
        <p:spPr>
          <a:xfrm>
            <a:off x="866775" y="781050"/>
            <a:ext cx="10610850" cy="646331"/>
          </a:xfrm>
          <a:prstGeom prst="rect">
            <a:avLst/>
          </a:prstGeom>
          <a:noFill/>
        </p:spPr>
        <p:txBody>
          <a:bodyPr wrap="square" rtlCol="0">
            <a:spAutoFit/>
          </a:bodyPr>
          <a:lstStyle/>
          <a:p>
            <a:r>
              <a:rPr lang="fr-FR" dirty="0"/>
              <a:t>Objectif de la Composante 3 : renforcer les capacités institutionnelles, en se concentrant en particulier sur les statistiques agricoles et la planification d'une réponse rapide en cas de crises graves et d'urgences</a:t>
            </a:r>
            <a:endParaRPr lang="fr-GN" dirty="0"/>
          </a:p>
        </p:txBody>
      </p:sp>
    </p:spTree>
    <p:extLst>
      <p:ext uri="{BB962C8B-B14F-4D97-AF65-F5344CB8AC3E}">
        <p14:creationId xmlns:p14="http://schemas.microsoft.com/office/powerpoint/2010/main" val="147353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17</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2973767429"/>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4023381238"/>
              </p:ext>
            </p:extLst>
          </p:nvPr>
        </p:nvGraphicFramePr>
        <p:xfrm>
          <a:off x="-380027" y="1457325"/>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393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18</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3954181638"/>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612995873"/>
              </p:ext>
            </p:extLst>
          </p:nvPr>
        </p:nvGraphicFramePr>
        <p:xfrm>
          <a:off x="299745" y="1428750"/>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631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19</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3032194355"/>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a:extLst>
              <a:ext uri="{FF2B5EF4-FFF2-40B4-BE49-F238E27FC236}">
                <a16:creationId xmlns:a16="http://schemas.microsoft.com/office/drawing/2014/main" id="{5660FF05-0C41-451A-BDE9-3F9B138853CF}"/>
              </a:ext>
            </a:extLst>
          </p:cNvPr>
          <p:cNvSpPr txBox="1"/>
          <p:nvPr/>
        </p:nvSpPr>
        <p:spPr>
          <a:xfrm>
            <a:off x="601633" y="633597"/>
            <a:ext cx="10610850" cy="1477328"/>
          </a:xfrm>
          <a:prstGeom prst="rect">
            <a:avLst/>
          </a:prstGeom>
          <a:noFill/>
        </p:spPr>
        <p:txBody>
          <a:bodyPr wrap="square" rtlCol="0">
            <a:spAutoFit/>
          </a:bodyPr>
          <a:lstStyle/>
          <a:p>
            <a:r>
              <a:rPr lang="fr-FR" dirty="0"/>
              <a:t>Objectif de la Composante 4 : Faire en sorte que le projet soit géré et mise en oeuvre de manière efficace, et que les résultats soient suivis par l’Unité de coordination et les agences d’exécution. Les principales activités consisteront à la planification stratégique, la coordination et la gestion, le suivi, l’évaluation et la communication, et la gestion des politiques de sauvegarde</a:t>
            </a:r>
            <a:endParaRPr lang="fr-BE" dirty="0">
              <a:solidFill>
                <a:prstClr val="white"/>
              </a:solidFill>
              <a:latin typeface="Calibri" panose="020F0502020204030204" pitchFamily="34" charset="0"/>
            </a:endParaRPr>
          </a:p>
          <a:p>
            <a:endParaRPr lang="fr-GN" dirty="0"/>
          </a:p>
        </p:txBody>
      </p:sp>
      <p:graphicFrame>
        <p:nvGraphicFramePr>
          <p:cNvPr id="10" name="Content Placeholder 7">
            <a:extLst>
              <a:ext uri="{FF2B5EF4-FFF2-40B4-BE49-F238E27FC236}">
                <a16:creationId xmlns:a16="http://schemas.microsoft.com/office/drawing/2014/main" id="{C23885FC-CFFE-469B-9D65-4EE3B98412FD}"/>
              </a:ext>
            </a:extLst>
          </p:cNvPr>
          <p:cNvGraphicFramePr>
            <a:graphicFrameLocks/>
          </p:cNvGraphicFramePr>
          <p:nvPr>
            <p:extLst>
              <p:ext uri="{D42A27DB-BD31-4B8C-83A1-F6EECF244321}">
                <p14:modId xmlns:p14="http://schemas.microsoft.com/office/powerpoint/2010/main" val="2861308479"/>
              </p:ext>
            </p:extLst>
          </p:nvPr>
        </p:nvGraphicFramePr>
        <p:xfrm>
          <a:off x="115273" y="1885950"/>
          <a:ext cx="11592510" cy="4441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7491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p:cNvSpPr>
          <p:nvPr>
            <p:ph type="title"/>
          </p:nvPr>
        </p:nvSpPr>
        <p:spPr>
          <a:xfrm>
            <a:off x="2389189" y="1306514"/>
            <a:ext cx="7297737" cy="1450975"/>
          </a:xfrm>
        </p:spPr>
        <p:txBody>
          <a:bodyPr/>
          <a:lstStyle/>
          <a:p>
            <a:r>
              <a:rPr lang="fr-FR" dirty="0">
                <a:solidFill>
                  <a:schemeClr val="tx1"/>
                </a:solidFill>
              </a:rPr>
              <a:t>Contexte national et institutionnel	</a:t>
            </a:r>
            <a:endParaRPr lang="en-US" dirty="0">
              <a:solidFill>
                <a:schemeClr val="tx1"/>
              </a:solidFill>
              <a:cs typeface="Andes ExtraLight" pitchFamily="50" charset="0"/>
            </a:endParaRPr>
          </a:p>
        </p:txBody>
      </p:sp>
    </p:spTree>
    <p:extLst>
      <p:ext uri="{BB962C8B-B14F-4D97-AF65-F5344CB8AC3E}">
        <p14:creationId xmlns:p14="http://schemas.microsoft.com/office/powerpoint/2010/main" val="227006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EC34-7CAD-44D2-955E-DFB6974B73F0}"/>
              </a:ext>
            </a:extLst>
          </p:cNvPr>
          <p:cNvSpPr>
            <a:spLocks noGrp="1"/>
          </p:cNvSpPr>
          <p:nvPr>
            <p:ph type="title"/>
          </p:nvPr>
        </p:nvSpPr>
        <p:spPr>
          <a:xfrm>
            <a:off x="433574" y="-15126"/>
            <a:ext cx="11252649" cy="667338"/>
          </a:xfrm>
        </p:spPr>
        <p:txBody>
          <a:bodyPr>
            <a:normAutofit/>
          </a:bodyPr>
          <a:lstStyle/>
          <a:p>
            <a:r>
              <a:rPr lang="fr-FR" sz="2400" b="1" dirty="0"/>
              <a:t>THEORIE DU CHANGEMENT DU PROJET</a:t>
            </a:r>
            <a:endParaRPr lang="fr-GN" sz="2400" b="1" dirty="0"/>
          </a:p>
        </p:txBody>
      </p:sp>
      <p:graphicFrame>
        <p:nvGraphicFramePr>
          <p:cNvPr id="43" name="Espace réservé du contenu 42">
            <a:extLst>
              <a:ext uri="{FF2B5EF4-FFF2-40B4-BE49-F238E27FC236}">
                <a16:creationId xmlns:a16="http://schemas.microsoft.com/office/drawing/2014/main" id="{CDA4F428-B214-4460-921D-37A389E27EC3}"/>
              </a:ext>
            </a:extLst>
          </p:cNvPr>
          <p:cNvGraphicFramePr>
            <a:graphicFrameLocks noGrp="1"/>
          </p:cNvGraphicFramePr>
          <p:nvPr>
            <p:ph sz="quarter" idx="10"/>
          </p:nvPr>
        </p:nvGraphicFramePr>
        <p:xfrm>
          <a:off x="-943930" y="857615"/>
          <a:ext cx="12189017" cy="118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Rounded Rectangle 9">
            <a:extLst>
              <a:ext uri="{FF2B5EF4-FFF2-40B4-BE49-F238E27FC236}">
                <a16:creationId xmlns:a16="http://schemas.microsoft.com/office/drawing/2014/main" id="{B0CD75FB-B64D-4871-A856-D4E0C2506A8F}"/>
              </a:ext>
            </a:extLst>
          </p:cNvPr>
          <p:cNvSpPr/>
          <p:nvPr/>
        </p:nvSpPr>
        <p:spPr>
          <a:xfrm>
            <a:off x="522057" y="2042210"/>
            <a:ext cx="2373932" cy="926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Développer les systèmes d’irrigation à petite échelle</a:t>
            </a:r>
            <a:endParaRPr lang="fr-GN" sz="16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Renforcement des associations d’usagers de l’eau (AUE)</a:t>
            </a:r>
            <a:endParaRPr lang="fr-GN" sz="1600" dirty="0">
              <a:effectLst/>
              <a:ea typeface="Calibri" panose="020F0502020204030204" pitchFamily="34" charset="0"/>
              <a:cs typeface="Times New Roman" panose="02020603050405020304" pitchFamily="18" charset="0"/>
            </a:endParaRPr>
          </a:p>
        </p:txBody>
      </p:sp>
      <p:sp>
        <p:nvSpPr>
          <p:cNvPr id="47" name="Rounded Rectangle 10">
            <a:extLst>
              <a:ext uri="{FF2B5EF4-FFF2-40B4-BE49-F238E27FC236}">
                <a16:creationId xmlns:a16="http://schemas.microsoft.com/office/drawing/2014/main" id="{69B313F7-6F88-4DB2-966A-F9193BF4996B}"/>
              </a:ext>
            </a:extLst>
          </p:cNvPr>
          <p:cNvSpPr/>
          <p:nvPr/>
        </p:nvSpPr>
        <p:spPr>
          <a:xfrm>
            <a:off x="514350" y="3245427"/>
            <a:ext cx="2447269" cy="1243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Accès aux technologies CSA et Innovations améliorées</a:t>
            </a:r>
            <a:endParaRPr lang="fr-GN" sz="16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Multiplications des semences améliorées</a:t>
            </a:r>
            <a:endParaRPr lang="fr-GN" sz="16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Renforcement des services de</a:t>
            </a:r>
            <a:r>
              <a:rPr lang="fr-FR" sz="1100" dirty="0">
                <a:effectLst/>
                <a:ea typeface="Calibri" panose="020F0502020204030204" pitchFamily="34" charset="0"/>
                <a:cs typeface="Times New Roman" panose="02020603050405020304" pitchFamily="18" charset="0"/>
              </a:rPr>
              <a:t> </a:t>
            </a:r>
            <a:r>
              <a:rPr lang="fr-FR" sz="1050" dirty="0">
                <a:effectLst/>
                <a:ea typeface="Calibri" panose="020F0502020204030204" pitchFamily="34" charset="0"/>
                <a:cs typeface="Times New Roman" panose="02020603050405020304" pitchFamily="18" charset="0"/>
              </a:rPr>
              <a:t>vulgarisation</a:t>
            </a:r>
            <a:endParaRPr lang="fr-GN" sz="1600" dirty="0">
              <a:effectLst/>
              <a:ea typeface="Calibri" panose="020F0502020204030204" pitchFamily="34" charset="0"/>
              <a:cs typeface="Times New Roman" panose="02020603050405020304" pitchFamily="18" charset="0"/>
            </a:endParaRPr>
          </a:p>
        </p:txBody>
      </p:sp>
      <p:sp>
        <p:nvSpPr>
          <p:cNvPr id="48" name="Rounded Rectangle 11">
            <a:extLst>
              <a:ext uri="{FF2B5EF4-FFF2-40B4-BE49-F238E27FC236}">
                <a16:creationId xmlns:a16="http://schemas.microsoft.com/office/drawing/2014/main" id="{0EF3FF60-31ED-4C66-BCAC-5824B74A89F0}"/>
              </a:ext>
            </a:extLst>
          </p:cNvPr>
          <p:cNvSpPr/>
          <p:nvPr/>
        </p:nvSpPr>
        <p:spPr>
          <a:xfrm>
            <a:off x="427048" y="4826295"/>
            <a:ext cx="2447268"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nSpc>
                <a:spcPct val="107000"/>
              </a:lnSpc>
              <a:buSzPct val="95000"/>
            </a:pPr>
            <a:r>
              <a:rPr lang="fr-FR" sz="1200" dirty="0">
                <a:effectLst/>
                <a:ea typeface="Calibri" panose="020F0502020204030204" pitchFamily="34" charset="0"/>
                <a:cs typeface="Times New Roman" panose="02020603050405020304" pitchFamily="18" charset="0"/>
              </a:rPr>
              <a:t>Renforcement des organisations de producteurs (OP)</a:t>
            </a:r>
            <a:endParaRPr lang="fr-GN" sz="2000" dirty="0">
              <a:effectLst/>
              <a:ea typeface="Calibri" panose="020F0502020204030204" pitchFamily="34" charset="0"/>
              <a:cs typeface="Times New Roman" panose="02020603050405020304" pitchFamily="18" charset="0"/>
            </a:endParaRPr>
          </a:p>
          <a:p>
            <a:pPr>
              <a:lnSpc>
                <a:spcPct val="107000"/>
              </a:lnSpc>
              <a:buSzPct val="95000"/>
            </a:pPr>
            <a:r>
              <a:rPr lang="fr-FR" sz="1200" dirty="0">
                <a:effectLst/>
                <a:ea typeface="Calibri" panose="020F0502020204030204" pitchFamily="34" charset="0"/>
                <a:cs typeface="Times New Roman" panose="02020603050405020304" pitchFamily="18" charset="0"/>
              </a:rPr>
              <a:t>Planification du développement des affaires</a:t>
            </a:r>
            <a:endParaRPr lang="fr-GN" sz="2000" dirty="0">
              <a:effectLst/>
              <a:ea typeface="Calibri" panose="020F0502020204030204" pitchFamily="34" charset="0"/>
              <a:cs typeface="Times New Roman" panose="02020603050405020304" pitchFamily="18" charset="0"/>
            </a:endParaRPr>
          </a:p>
          <a:p>
            <a:pPr>
              <a:lnSpc>
                <a:spcPct val="107000"/>
              </a:lnSpc>
              <a:buSzPct val="95000"/>
            </a:pPr>
            <a:r>
              <a:rPr lang="fr-FR" sz="1200" dirty="0">
                <a:effectLst/>
                <a:ea typeface="Calibri" panose="020F0502020204030204" pitchFamily="34" charset="0"/>
                <a:cs typeface="Times New Roman" panose="02020603050405020304" pitchFamily="18" charset="0"/>
              </a:rPr>
              <a:t>Financement des projets d’investissement productifs</a:t>
            </a:r>
            <a:endParaRPr lang="fr-GN" sz="2000" dirty="0">
              <a:effectLst/>
              <a:ea typeface="Calibri" panose="020F0502020204030204" pitchFamily="34" charset="0"/>
              <a:cs typeface="Times New Roman" panose="02020603050405020304" pitchFamily="18" charset="0"/>
            </a:endParaRPr>
          </a:p>
        </p:txBody>
      </p:sp>
      <p:sp>
        <p:nvSpPr>
          <p:cNvPr id="49" name="Rounded Rectangle 12">
            <a:extLst>
              <a:ext uri="{FF2B5EF4-FFF2-40B4-BE49-F238E27FC236}">
                <a16:creationId xmlns:a16="http://schemas.microsoft.com/office/drawing/2014/main" id="{88E97BD5-A94D-4459-9C9A-521EB67F0793}"/>
              </a:ext>
            </a:extLst>
          </p:cNvPr>
          <p:cNvSpPr/>
          <p:nvPr/>
        </p:nvSpPr>
        <p:spPr>
          <a:xfrm>
            <a:off x="3062915" y="2011495"/>
            <a:ext cx="1920787" cy="9425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07000"/>
              </a:lnSpc>
              <a:spcAft>
                <a:spcPts val="0"/>
              </a:spcAft>
            </a:pPr>
            <a:r>
              <a:rPr lang="fr-FR" sz="1000" dirty="0">
                <a:effectLst/>
                <a:ea typeface="Calibri" panose="020F0502020204030204" pitchFamily="34" charset="0"/>
                <a:cs typeface="Times New Roman" panose="02020603050405020304" pitchFamily="18" charset="0"/>
              </a:rPr>
              <a:t>Identification des zones irrigation</a:t>
            </a:r>
            <a:endParaRPr lang="fr-GN" sz="14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00" dirty="0">
                <a:effectLst/>
                <a:ea typeface="Calibri" panose="020F0502020204030204" pitchFamily="34" charset="0"/>
                <a:cs typeface="Times New Roman" panose="02020603050405020304" pitchFamily="18" charset="0"/>
              </a:rPr>
              <a:t>Renforcement des AUE notamment des femmes et jeunes</a:t>
            </a:r>
            <a:endParaRPr lang="fr-GN" sz="1400" dirty="0">
              <a:effectLst/>
              <a:ea typeface="Calibri" panose="020F0502020204030204" pitchFamily="34" charset="0"/>
              <a:cs typeface="Times New Roman" panose="02020603050405020304" pitchFamily="18" charset="0"/>
            </a:endParaRPr>
          </a:p>
        </p:txBody>
      </p:sp>
      <p:sp>
        <p:nvSpPr>
          <p:cNvPr id="50" name="Rounded Rectangle 13">
            <a:extLst>
              <a:ext uri="{FF2B5EF4-FFF2-40B4-BE49-F238E27FC236}">
                <a16:creationId xmlns:a16="http://schemas.microsoft.com/office/drawing/2014/main" id="{66A707C0-520C-49C3-86A0-EDA0E5941DDE}"/>
              </a:ext>
            </a:extLst>
          </p:cNvPr>
          <p:cNvSpPr/>
          <p:nvPr/>
        </p:nvSpPr>
        <p:spPr>
          <a:xfrm>
            <a:off x="5050370" y="2057678"/>
            <a:ext cx="1920786" cy="94252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07000"/>
              </a:lnSpc>
              <a:spcAft>
                <a:spcPts val="0"/>
              </a:spcAft>
            </a:pPr>
            <a:r>
              <a:rPr lang="fr-FR" sz="900" dirty="0">
                <a:effectLst/>
                <a:ea typeface="Calibri" panose="020F0502020204030204" pitchFamily="34" charset="0"/>
                <a:cs typeface="Times New Roman" panose="02020603050405020304" pitchFamily="18" charset="0"/>
              </a:rPr>
              <a:t>Meilleur contrôle et gestion de l’eau</a:t>
            </a:r>
            <a:endParaRPr lang="fr-GN" sz="12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900" dirty="0">
                <a:effectLst/>
                <a:ea typeface="Calibri" panose="020F0502020204030204" pitchFamily="34" charset="0"/>
                <a:cs typeface="Times New Roman" panose="02020603050405020304" pitchFamily="18" charset="0"/>
              </a:rPr>
              <a:t>Bonne maintenance des infrastructures par les AUE</a:t>
            </a:r>
            <a:endParaRPr lang="fr-GN" sz="1200" dirty="0">
              <a:effectLst/>
              <a:ea typeface="Calibri" panose="020F0502020204030204" pitchFamily="34" charset="0"/>
              <a:cs typeface="Times New Roman" panose="02020603050405020304" pitchFamily="18" charset="0"/>
            </a:endParaRPr>
          </a:p>
        </p:txBody>
      </p:sp>
      <p:sp>
        <p:nvSpPr>
          <p:cNvPr id="51" name="Rounded Rectangle 14">
            <a:extLst>
              <a:ext uri="{FF2B5EF4-FFF2-40B4-BE49-F238E27FC236}">
                <a16:creationId xmlns:a16="http://schemas.microsoft.com/office/drawing/2014/main" id="{1CBEDCAA-1CD6-40CF-88EB-EB9D5710EB68}"/>
              </a:ext>
            </a:extLst>
          </p:cNvPr>
          <p:cNvSpPr/>
          <p:nvPr/>
        </p:nvSpPr>
        <p:spPr>
          <a:xfrm>
            <a:off x="7017772" y="2002119"/>
            <a:ext cx="1816762" cy="101809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15000"/>
              </a:lnSpc>
            </a:pPr>
            <a:r>
              <a:rPr lang="fr-FR" sz="900" dirty="0">
                <a:effectLst/>
                <a:ea typeface="Calibri" panose="020F0502020204030204" pitchFamily="34" charset="0"/>
                <a:cs typeface="Times New Roman" panose="02020603050405020304" pitchFamily="18" charset="0"/>
              </a:rPr>
              <a:t>Moins de </a:t>
            </a:r>
            <a:r>
              <a:rPr lang="fr-FR" sz="900" dirty="0" err="1">
                <a:effectLst/>
                <a:ea typeface="Calibri" panose="020F0502020204030204" pitchFamily="34" charset="0"/>
                <a:cs typeface="Times New Roman" panose="02020603050405020304" pitchFamily="18" charset="0"/>
              </a:rPr>
              <a:t>dependance</a:t>
            </a:r>
            <a:r>
              <a:rPr lang="fr-FR" sz="900" dirty="0">
                <a:effectLst/>
                <a:ea typeface="Calibri" panose="020F0502020204030204" pitchFamily="34" charset="0"/>
                <a:cs typeface="Times New Roman" panose="02020603050405020304" pitchFamily="18" charset="0"/>
              </a:rPr>
              <a:t> aux précipitations</a:t>
            </a:r>
            <a:endParaRPr lang="fr-GN" sz="1200" dirty="0">
              <a:effectLst/>
              <a:ea typeface="Calibri" panose="020F0502020204030204" pitchFamily="34" charset="0"/>
              <a:cs typeface="Times New Roman" panose="02020603050405020304" pitchFamily="18" charset="0"/>
            </a:endParaRPr>
          </a:p>
          <a:p>
            <a:pPr marL="57150" indent="-114300">
              <a:lnSpc>
                <a:spcPct val="115000"/>
              </a:lnSpc>
            </a:pPr>
            <a:r>
              <a:rPr lang="fr-FR" sz="900" dirty="0">
                <a:effectLst/>
                <a:ea typeface="Calibri" panose="020F0502020204030204" pitchFamily="34" charset="0"/>
                <a:cs typeface="Times New Roman" panose="02020603050405020304" pitchFamily="18" charset="0"/>
              </a:rPr>
              <a:t>Augmenter l’intensité : double cultures/</a:t>
            </a:r>
            <a:r>
              <a:rPr lang="fr-FR" sz="900" dirty="0" err="1">
                <a:effectLst/>
                <a:ea typeface="Calibri" panose="020F0502020204030204" pitchFamily="34" charset="0"/>
                <a:cs typeface="Times New Roman" panose="02020603050405020304" pitchFamily="18" charset="0"/>
              </a:rPr>
              <a:t>recoltes</a:t>
            </a:r>
            <a:endParaRPr lang="fr-GN" sz="1200" dirty="0">
              <a:effectLst/>
              <a:ea typeface="Calibri" panose="020F0502020204030204" pitchFamily="34" charset="0"/>
              <a:cs typeface="Times New Roman" panose="02020603050405020304" pitchFamily="18" charset="0"/>
            </a:endParaRPr>
          </a:p>
          <a:p>
            <a:pPr marL="57150" indent="-114300">
              <a:lnSpc>
                <a:spcPct val="115000"/>
              </a:lnSpc>
            </a:pPr>
            <a:r>
              <a:rPr lang="fr-FR" sz="900" dirty="0">
                <a:effectLst/>
                <a:ea typeface="Calibri" panose="020F0502020204030204" pitchFamily="34" charset="0"/>
                <a:cs typeface="Times New Roman" panose="02020603050405020304" pitchFamily="18" charset="0"/>
              </a:rPr>
              <a:t>Infrastructure durable</a:t>
            </a:r>
            <a:endParaRPr lang="fr-GN" sz="1200" dirty="0">
              <a:effectLst/>
              <a:ea typeface="Calibri" panose="020F0502020204030204" pitchFamily="34" charset="0"/>
              <a:cs typeface="Times New Roman" panose="02020603050405020304" pitchFamily="18" charset="0"/>
            </a:endParaRPr>
          </a:p>
        </p:txBody>
      </p:sp>
      <p:sp>
        <p:nvSpPr>
          <p:cNvPr id="52" name="Alternate Process 15">
            <a:extLst>
              <a:ext uri="{FF2B5EF4-FFF2-40B4-BE49-F238E27FC236}">
                <a16:creationId xmlns:a16="http://schemas.microsoft.com/office/drawing/2014/main" id="{2EFBCAEF-DD8E-4C54-82E7-D853CCB1E0C1}"/>
              </a:ext>
            </a:extLst>
          </p:cNvPr>
          <p:cNvSpPr/>
          <p:nvPr/>
        </p:nvSpPr>
        <p:spPr>
          <a:xfrm>
            <a:off x="3006770" y="3125344"/>
            <a:ext cx="1976806" cy="1511403"/>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07000"/>
              </a:lnSpc>
              <a:spcAft>
                <a:spcPts val="0"/>
              </a:spcAft>
            </a:pPr>
            <a:r>
              <a:rPr lang="fr-FR" sz="1000" dirty="0">
                <a:effectLst/>
                <a:ea typeface="Calibri" panose="020F0502020204030204" pitchFamily="34" charset="0"/>
                <a:cs typeface="Times New Roman" panose="02020603050405020304" pitchFamily="18" charset="0"/>
              </a:rPr>
              <a:t>Zones couvertes par CSA-TI</a:t>
            </a:r>
            <a:endParaRPr lang="fr-GN" sz="14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00" dirty="0">
                <a:effectLst/>
                <a:ea typeface="Calibri" panose="020F0502020204030204" pitchFamily="34" charset="0"/>
                <a:cs typeface="Times New Roman" panose="02020603050405020304" pitchFamily="18" charset="0"/>
              </a:rPr>
              <a:t>Nombre d’hommes-femmes qui ont accès aux CSA-TI</a:t>
            </a:r>
            <a:endParaRPr lang="fr-GN" sz="14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00" dirty="0">
                <a:effectLst/>
                <a:ea typeface="Calibri" panose="020F0502020204030204" pitchFamily="34" charset="0"/>
                <a:cs typeface="Times New Roman" panose="02020603050405020304" pitchFamily="18" charset="0"/>
              </a:rPr>
              <a:t>Production de semences améliorées</a:t>
            </a:r>
            <a:endParaRPr lang="fr-GN" sz="14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00" dirty="0">
                <a:effectLst/>
                <a:ea typeface="Calibri" panose="020F0502020204030204" pitchFamily="34" charset="0"/>
                <a:cs typeface="Times New Roman" panose="02020603050405020304" pitchFamily="18" charset="0"/>
              </a:rPr>
              <a:t>Formation des agents – Digitalisation : e-vulgarisation</a:t>
            </a:r>
            <a:endParaRPr lang="fr-GN" sz="1400" dirty="0">
              <a:effectLst/>
              <a:ea typeface="Calibri" panose="020F0502020204030204" pitchFamily="34" charset="0"/>
              <a:cs typeface="Times New Roman" panose="02020603050405020304" pitchFamily="18" charset="0"/>
            </a:endParaRPr>
          </a:p>
        </p:txBody>
      </p:sp>
      <p:sp>
        <p:nvSpPr>
          <p:cNvPr id="53" name="Alternate Process 6">
            <a:extLst>
              <a:ext uri="{FF2B5EF4-FFF2-40B4-BE49-F238E27FC236}">
                <a16:creationId xmlns:a16="http://schemas.microsoft.com/office/drawing/2014/main" id="{6D69F9C7-C4BF-4263-A1FB-B835470900C4}"/>
              </a:ext>
            </a:extLst>
          </p:cNvPr>
          <p:cNvSpPr/>
          <p:nvPr/>
        </p:nvSpPr>
        <p:spPr>
          <a:xfrm>
            <a:off x="2939577" y="4826295"/>
            <a:ext cx="2022596" cy="1511404"/>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Plan de développement préparés par les </a:t>
            </a:r>
            <a:r>
              <a:rPr lang="fr-FR" sz="1050" dirty="0" err="1">
                <a:effectLst/>
                <a:ea typeface="Calibri" panose="020F0502020204030204" pitchFamily="34" charset="0"/>
                <a:cs typeface="Times New Roman" panose="02020603050405020304" pitchFamily="18" charset="0"/>
              </a:rPr>
              <a:t>OPs</a:t>
            </a:r>
            <a:r>
              <a:rPr lang="fr-FR" sz="1050" dirty="0">
                <a:effectLst/>
                <a:ea typeface="Calibri" panose="020F0502020204030204" pitchFamily="34" charset="0"/>
                <a:cs typeface="Times New Roman" panose="02020603050405020304" pitchFamily="18" charset="0"/>
              </a:rPr>
              <a:t>, PME</a:t>
            </a:r>
            <a:endParaRPr lang="fr-GN" sz="16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Micro-projets financés</a:t>
            </a:r>
            <a:endParaRPr lang="fr-GN" sz="16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Deux guichets MP mis en place – Micro-Projet et PME</a:t>
            </a:r>
            <a:endParaRPr lang="fr-GN" sz="1600" dirty="0">
              <a:effectLst/>
              <a:ea typeface="Calibri" panose="020F0502020204030204" pitchFamily="34" charset="0"/>
              <a:cs typeface="Times New Roman" panose="02020603050405020304" pitchFamily="18" charset="0"/>
            </a:endParaRPr>
          </a:p>
          <a:p>
            <a:pPr marL="57150" indent="-114300">
              <a:lnSpc>
                <a:spcPct val="107000"/>
              </a:lnSpc>
              <a:spcAft>
                <a:spcPts val="0"/>
              </a:spcAft>
            </a:pPr>
            <a:r>
              <a:rPr lang="fr-FR" sz="1050" dirty="0">
                <a:effectLst/>
                <a:ea typeface="Calibri" panose="020F0502020204030204" pitchFamily="34" charset="0"/>
                <a:cs typeface="Times New Roman" panose="02020603050405020304" pitchFamily="18" charset="0"/>
              </a:rPr>
              <a:t>Construction d’infrastructure de type communautaire</a:t>
            </a:r>
            <a:endParaRPr lang="fr-GN" sz="16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050" dirty="0">
                <a:effectLst/>
                <a:ea typeface="Calibri" panose="020F0502020204030204" pitchFamily="34" charset="0"/>
                <a:cs typeface="Times New Roman" panose="02020603050405020304" pitchFamily="18" charset="0"/>
              </a:rPr>
              <a:t> </a:t>
            </a:r>
            <a:endParaRPr lang="fr-GN" sz="1600" dirty="0">
              <a:effectLst/>
              <a:ea typeface="Calibri" panose="020F0502020204030204" pitchFamily="34" charset="0"/>
              <a:cs typeface="Times New Roman" panose="02020603050405020304" pitchFamily="18" charset="0"/>
            </a:endParaRPr>
          </a:p>
        </p:txBody>
      </p:sp>
      <p:sp>
        <p:nvSpPr>
          <p:cNvPr id="54" name="Alternate Process 29">
            <a:extLst>
              <a:ext uri="{FF2B5EF4-FFF2-40B4-BE49-F238E27FC236}">
                <a16:creationId xmlns:a16="http://schemas.microsoft.com/office/drawing/2014/main" id="{2B5E6A80-8605-44A7-BD66-8FDEB738BC1F}"/>
              </a:ext>
            </a:extLst>
          </p:cNvPr>
          <p:cNvSpPr/>
          <p:nvPr/>
        </p:nvSpPr>
        <p:spPr>
          <a:xfrm>
            <a:off x="5028727" y="3170645"/>
            <a:ext cx="1976806" cy="1397031"/>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pPr>
            <a:r>
              <a:rPr lang="fr-FR" sz="1000" dirty="0">
                <a:effectLst/>
                <a:ea typeface="Calibri" panose="020F0502020204030204" pitchFamily="34" charset="0"/>
                <a:cs typeface="Times New Roman" panose="02020603050405020304" pitchFamily="18" charset="0"/>
              </a:rPr>
              <a:t>Meilleur accès aux CSA-TI par les hommes, femmes</a:t>
            </a:r>
            <a:endParaRPr lang="fr-GN" sz="1400" dirty="0">
              <a:effectLst/>
              <a:ea typeface="Calibri" panose="020F0502020204030204" pitchFamily="34" charset="0"/>
              <a:cs typeface="Times New Roman" panose="02020603050405020304" pitchFamily="18" charset="0"/>
            </a:endParaRPr>
          </a:p>
          <a:p>
            <a:pPr lvl="0">
              <a:lnSpc>
                <a:spcPct val="115000"/>
              </a:lnSpc>
            </a:pPr>
            <a:r>
              <a:rPr lang="fr-FR" sz="1000" dirty="0">
                <a:effectLst/>
                <a:ea typeface="Calibri" panose="020F0502020204030204" pitchFamily="34" charset="0"/>
                <a:cs typeface="Times New Roman" panose="02020603050405020304" pitchFamily="18" charset="0"/>
              </a:rPr>
              <a:t>Augmentation de l’usage des semences améliorées</a:t>
            </a:r>
            <a:endParaRPr lang="fr-GN" sz="1400" dirty="0">
              <a:effectLst/>
              <a:ea typeface="Calibri" panose="020F0502020204030204" pitchFamily="34" charset="0"/>
              <a:cs typeface="Times New Roman" panose="02020603050405020304" pitchFamily="18" charset="0"/>
            </a:endParaRPr>
          </a:p>
          <a:p>
            <a:pPr lvl="0">
              <a:lnSpc>
                <a:spcPct val="115000"/>
              </a:lnSpc>
            </a:pPr>
            <a:r>
              <a:rPr lang="fr-FR" sz="1000" dirty="0">
                <a:effectLst/>
                <a:ea typeface="Calibri" panose="020F0502020204030204" pitchFamily="34" charset="0"/>
                <a:cs typeface="Times New Roman" panose="02020603050405020304" pitchFamily="18" charset="0"/>
              </a:rPr>
              <a:t>Plus d’hommes et femmes ont accès aux services de vulgarisation</a:t>
            </a:r>
            <a:endParaRPr lang="fr-GN" sz="1400" dirty="0">
              <a:effectLst/>
              <a:ea typeface="Calibri" panose="020F0502020204030204" pitchFamily="34" charset="0"/>
              <a:cs typeface="Times New Roman" panose="02020603050405020304" pitchFamily="18" charset="0"/>
            </a:endParaRPr>
          </a:p>
        </p:txBody>
      </p:sp>
      <p:sp>
        <p:nvSpPr>
          <p:cNvPr id="55" name="Alternate Process 31">
            <a:extLst>
              <a:ext uri="{FF2B5EF4-FFF2-40B4-BE49-F238E27FC236}">
                <a16:creationId xmlns:a16="http://schemas.microsoft.com/office/drawing/2014/main" id="{F9D7E1FE-60E8-4275-A2EA-E4F0CF4A47E1}"/>
              </a:ext>
            </a:extLst>
          </p:cNvPr>
          <p:cNvSpPr/>
          <p:nvPr/>
        </p:nvSpPr>
        <p:spPr>
          <a:xfrm>
            <a:off x="5050370" y="4730946"/>
            <a:ext cx="2022596" cy="1757062"/>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14300" indent="-171450">
              <a:lnSpc>
                <a:spcPct val="115000"/>
              </a:lnSpc>
            </a:pPr>
            <a:r>
              <a:rPr lang="fr-FR" sz="1000" dirty="0">
                <a:effectLst/>
                <a:ea typeface="Calibri" panose="020F0502020204030204" pitchFamily="34" charset="0"/>
                <a:cs typeface="Times New Roman" panose="02020603050405020304" pitchFamily="18" charset="0"/>
              </a:rPr>
              <a:t>Partenariat producteurs-acheteurs sont établis</a:t>
            </a:r>
            <a:endParaRPr lang="fr-GN" sz="1400" dirty="0">
              <a:effectLst/>
              <a:ea typeface="Calibri" panose="020F0502020204030204" pitchFamily="34" charset="0"/>
              <a:cs typeface="Times New Roman" panose="02020603050405020304" pitchFamily="18" charset="0"/>
            </a:endParaRPr>
          </a:p>
          <a:p>
            <a:pPr marL="114300" indent="-171450">
              <a:lnSpc>
                <a:spcPct val="115000"/>
              </a:lnSpc>
            </a:pPr>
            <a:r>
              <a:rPr lang="fr-FR" sz="1000" dirty="0">
                <a:effectLst/>
                <a:ea typeface="Calibri" panose="020F0502020204030204" pitchFamily="34" charset="0"/>
                <a:cs typeface="Times New Roman" panose="02020603050405020304" pitchFamily="18" charset="0"/>
              </a:rPr>
              <a:t>Les </a:t>
            </a:r>
            <a:r>
              <a:rPr lang="fr-FR" sz="1000" dirty="0" err="1">
                <a:effectLst/>
                <a:ea typeface="Calibri" panose="020F0502020204030204" pitchFamily="34" charset="0"/>
                <a:cs typeface="Times New Roman" panose="02020603050405020304" pitchFamily="18" charset="0"/>
              </a:rPr>
              <a:t>OPs</a:t>
            </a:r>
            <a:r>
              <a:rPr lang="fr-FR" sz="1000" dirty="0">
                <a:effectLst/>
                <a:ea typeface="Calibri" panose="020F0502020204030204" pitchFamily="34" charset="0"/>
                <a:cs typeface="Times New Roman" panose="02020603050405020304" pitchFamily="18" charset="0"/>
              </a:rPr>
              <a:t> et PMEs développent des compétences professionnelles</a:t>
            </a:r>
            <a:endParaRPr lang="fr-GN" sz="1400" dirty="0">
              <a:effectLst/>
              <a:ea typeface="Calibri" panose="020F0502020204030204" pitchFamily="34" charset="0"/>
              <a:cs typeface="Times New Roman" panose="02020603050405020304" pitchFamily="18" charset="0"/>
            </a:endParaRPr>
          </a:p>
          <a:p>
            <a:pPr marL="114300" indent="-171450">
              <a:lnSpc>
                <a:spcPct val="115000"/>
              </a:lnSpc>
            </a:pPr>
            <a:r>
              <a:rPr lang="fr-FR" sz="1000" dirty="0">
                <a:effectLst/>
                <a:ea typeface="Calibri" panose="020F0502020204030204" pitchFamily="34" charset="0"/>
                <a:cs typeface="Times New Roman" panose="02020603050405020304" pitchFamily="18" charset="0"/>
              </a:rPr>
              <a:t>Meilleur accès aux services financiers</a:t>
            </a:r>
            <a:endParaRPr lang="fr-GN" sz="1400" dirty="0">
              <a:effectLst/>
              <a:ea typeface="Calibri" panose="020F0502020204030204" pitchFamily="34" charset="0"/>
              <a:cs typeface="Times New Roman" panose="02020603050405020304" pitchFamily="18" charset="0"/>
            </a:endParaRPr>
          </a:p>
          <a:p>
            <a:pPr marL="114300" indent="-171450">
              <a:lnSpc>
                <a:spcPct val="115000"/>
              </a:lnSpc>
            </a:pPr>
            <a:r>
              <a:rPr lang="fr-FR" sz="1000" dirty="0">
                <a:effectLst/>
                <a:ea typeface="Calibri" panose="020F0502020204030204" pitchFamily="34" charset="0"/>
                <a:cs typeface="Times New Roman" panose="02020603050405020304" pitchFamily="18" charset="0"/>
              </a:rPr>
              <a:t>Utilisation des infrastructures productives</a:t>
            </a:r>
            <a:endParaRPr lang="fr-GN" sz="1400" dirty="0">
              <a:effectLst/>
              <a:ea typeface="Calibri" panose="020F0502020204030204" pitchFamily="34" charset="0"/>
              <a:cs typeface="Times New Roman" panose="02020603050405020304" pitchFamily="18" charset="0"/>
            </a:endParaRPr>
          </a:p>
          <a:p>
            <a:pPr>
              <a:lnSpc>
                <a:spcPct val="107000"/>
              </a:lnSpc>
            </a:pPr>
            <a:r>
              <a:rPr lang="fr-FR" sz="1000" dirty="0">
                <a:effectLst/>
                <a:ea typeface="Calibri" panose="020F0502020204030204" pitchFamily="34" charset="0"/>
                <a:cs typeface="Times New Roman" panose="02020603050405020304" pitchFamily="18" charset="0"/>
              </a:rPr>
              <a:t> </a:t>
            </a:r>
            <a:endParaRPr lang="fr-GN" sz="1400" dirty="0">
              <a:effectLst/>
              <a:ea typeface="Calibri" panose="020F0502020204030204" pitchFamily="34" charset="0"/>
              <a:cs typeface="Times New Roman" panose="02020603050405020304" pitchFamily="18" charset="0"/>
            </a:endParaRPr>
          </a:p>
        </p:txBody>
      </p:sp>
      <p:sp>
        <p:nvSpPr>
          <p:cNvPr id="56" name="Alternate Process 224">
            <a:extLst>
              <a:ext uri="{FF2B5EF4-FFF2-40B4-BE49-F238E27FC236}">
                <a16:creationId xmlns:a16="http://schemas.microsoft.com/office/drawing/2014/main" id="{F762C9A8-8163-455C-91CA-76E9CB3A0189}"/>
              </a:ext>
            </a:extLst>
          </p:cNvPr>
          <p:cNvSpPr/>
          <p:nvPr/>
        </p:nvSpPr>
        <p:spPr>
          <a:xfrm>
            <a:off x="7017771" y="3245427"/>
            <a:ext cx="1881923" cy="1322249"/>
          </a:xfrm>
          <a:prstGeom prst="flowChartAlternate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pPr>
            <a:r>
              <a:rPr lang="fr-FR" sz="1000" dirty="0">
                <a:effectLst/>
                <a:ea typeface="Calibri" panose="020F0502020204030204" pitchFamily="34" charset="0"/>
                <a:cs typeface="Times New Roman" panose="02020603050405020304" pitchFamily="18" charset="0"/>
              </a:rPr>
              <a:t>Utilisation plus large des CSA-TI et meilleures pratiques</a:t>
            </a:r>
            <a:endParaRPr lang="fr-GN" sz="1400" dirty="0">
              <a:effectLst/>
              <a:ea typeface="Calibri" panose="020F0502020204030204" pitchFamily="34" charset="0"/>
              <a:cs typeface="Times New Roman" panose="02020603050405020304" pitchFamily="18" charset="0"/>
            </a:endParaRPr>
          </a:p>
          <a:p>
            <a:pPr lvl="0">
              <a:lnSpc>
                <a:spcPct val="115000"/>
              </a:lnSpc>
            </a:pPr>
            <a:r>
              <a:rPr lang="fr-FR" sz="1000" dirty="0">
                <a:effectLst/>
                <a:ea typeface="Calibri" panose="020F0502020204030204" pitchFamily="34" charset="0"/>
                <a:cs typeface="Times New Roman" panose="02020603050405020304" pitchFamily="18" charset="0"/>
              </a:rPr>
              <a:t>Davantage de connaissances</a:t>
            </a:r>
            <a:endParaRPr lang="fr-GN" sz="1400" dirty="0">
              <a:effectLst/>
              <a:ea typeface="Calibri" panose="020F0502020204030204" pitchFamily="34" charset="0"/>
              <a:cs typeface="Times New Roman" panose="02020603050405020304" pitchFamily="18" charset="0"/>
            </a:endParaRPr>
          </a:p>
          <a:p>
            <a:pPr lvl="0">
              <a:lnSpc>
                <a:spcPct val="115000"/>
              </a:lnSpc>
            </a:pPr>
            <a:r>
              <a:rPr lang="fr-FR" sz="1000" dirty="0" err="1">
                <a:effectLst/>
                <a:ea typeface="Calibri" panose="020F0502020204030204" pitchFamily="34" charset="0"/>
                <a:cs typeface="Times New Roman" panose="02020603050405020304" pitchFamily="18" charset="0"/>
              </a:rPr>
              <a:t>eilleures</a:t>
            </a:r>
            <a:r>
              <a:rPr lang="fr-FR" sz="1000" dirty="0">
                <a:effectLst/>
                <a:ea typeface="Calibri" panose="020F0502020204030204" pitchFamily="34" charset="0"/>
                <a:cs typeface="Times New Roman" panose="02020603050405020304" pitchFamily="18" charset="0"/>
              </a:rPr>
              <a:t> </a:t>
            </a:r>
            <a:r>
              <a:rPr lang="fr-FR" sz="1000" dirty="0" err="1">
                <a:effectLst/>
                <a:ea typeface="Calibri" panose="020F0502020204030204" pitchFamily="34" charset="0"/>
                <a:cs typeface="Times New Roman" panose="02020603050405020304" pitchFamily="18" charset="0"/>
              </a:rPr>
              <a:t>pratques</a:t>
            </a:r>
            <a:r>
              <a:rPr lang="fr-FR" sz="1000" dirty="0">
                <a:effectLst/>
                <a:ea typeface="Calibri" panose="020F0502020204030204" pitchFamily="34" charset="0"/>
                <a:cs typeface="Times New Roman" panose="02020603050405020304" pitchFamily="18" charset="0"/>
              </a:rPr>
              <a:t> réduisant les pertes après récolte et améliorant la qualité</a:t>
            </a:r>
            <a:endParaRPr lang="fr-GN" sz="1400" dirty="0">
              <a:effectLst/>
              <a:ea typeface="Calibri" panose="020F0502020204030204" pitchFamily="34" charset="0"/>
              <a:cs typeface="Times New Roman" panose="02020603050405020304" pitchFamily="18" charset="0"/>
            </a:endParaRPr>
          </a:p>
        </p:txBody>
      </p:sp>
      <p:sp>
        <p:nvSpPr>
          <p:cNvPr id="57" name="Alternate Process 225">
            <a:extLst>
              <a:ext uri="{FF2B5EF4-FFF2-40B4-BE49-F238E27FC236}">
                <a16:creationId xmlns:a16="http://schemas.microsoft.com/office/drawing/2014/main" id="{750BD4F6-5AC3-485A-9AF8-C27B80246F7D}"/>
              </a:ext>
            </a:extLst>
          </p:cNvPr>
          <p:cNvSpPr/>
          <p:nvPr/>
        </p:nvSpPr>
        <p:spPr>
          <a:xfrm>
            <a:off x="7151590" y="4743624"/>
            <a:ext cx="1899806" cy="1594076"/>
          </a:xfrm>
          <a:prstGeom prst="flowChartAlternate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15000"/>
              </a:lnSpc>
            </a:pPr>
            <a:r>
              <a:rPr lang="fr-FR" sz="1000" dirty="0">
                <a:effectLst/>
                <a:ea typeface="Calibri" panose="020F0502020204030204" pitchFamily="34" charset="0"/>
                <a:cs typeface="Times New Roman" panose="02020603050405020304" pitchFamily="18" charset="0"/>
              </a:rPr>
              <a:t>Meilleur accès au marché</a:t>
            </a:r>
            <a:endParaRPr lang="fr-GN" sz="1400" dirty="0">
              <a:effectLst/>
              <a:ea typeface="Calibri" panose="020F0502020204030204" pitchFamily="34" charset="0"/>
              <a:cs typeface="Times New Roman" panose="02020603050405020304" pitchFamily="18" charset="0"/>
            </a:endParaRPr>
          </a:p>
          <a:p>
            <a:pPr marL="57150" indent="-114300">
              <a:lnSpc>
                <a:spcPct val="115000"/>
              </a:lnSpc>
            </a:pPr>
            <a:r>
              <a:rPr lang="fr-FR" sz="1000" dirty="0">
                <a:effectLst/>
                <a:ea typeface="Calibri" panose="020F0502020204030204" pitchFamily="34" charset="0"/>
                <a:cs typeface="Times New Roman" panose="02020603050405020304" pitchFamily="18" charset="0"/>
              </a:rPr>
              <a:t>Augmentation des ventes</a:t>
            </a:r>
            <a:endParaRPr lang="fr-GN" sz="1400" dirty="0">
              <a:effectLst/>
              <a:ea typeface="Calibri" panose="020F0502020204030204" pitchFamily="34" charset="0"/>
              <a:cs typeface="Times New Roman" panose="02020603050405020304" pitchFamily="18" charset="0"/>
            </a:endParaRPr>
          </a:p>
          <a:p>
            <a:pPr marL="57150" indent="-114300">
              <a:lnSpc>
                <a:spcPct val="115000"/>
              </a:lnSpc>
            </a:pPr>
            <a:r>
              <a:rPr lang="fr-FR" sz="1000" dirty="0">
                <a:effectLst/>
                <a:ea typeface="Calibri" panose="020F0502020204030204" pitchFamily="34" charset="0"/>
                <a:cs typeface="Times New Roman" panose="02020603050405020304" pitchFamily="18" charset="0"/>
              </a:rPr>
              <a:t>Plus de bénéfices</a:t>
            </a:r>
            <a:endParaRPr lang="fr-GN" sz="1400" dirty="0">
              <a:effectLst/>
              <a:ea typeface="Calibri" panose="020F0502020204030204" pitchFamily="34" charset="0"/>
              <a:cs typeface="Times New Roman" panose="02020603050405020304" pitchFamily="18" charset="0"/>
            </a:endParaRPr>
          </a:p>
          <a:p>
            <a:pPr marL="57150" indent="-114300">
              <a:lnSpc>
                <a:spcPct val="115000"/>
              </a:lnSpc>
            </a:pPr>
            <a:r>
              <a:rPr lang="fr-FR" sz="1000" dirty="0">
                <a:effectLst/>
                <a:ea typeface="Calibri" panose="020F0502020204030204" pitchFamily="34" charset="0"/>
                <a:cs typeface="Times New Roman" panose="02020603050405020304" pitchFamily="18" charset="0"/>
              </a:rPr>
              <a:t>Producteurs et PMEs orientés vers le business</a:t>
            </a:r>
            <a:endParaRPr lang="fr-GN" sz="1400" dirty="0">
              <a:effectLst/>
              <a:ea typeface="Calibri" panose="020F0502020204030204" pitchFamily="34" charset="0"/>
              <a:cs typeface="Times New Roman" panose="02020603050405020304" pitchFamily="18" charset="0"/>
            </a:endParaRPr>
          </a:p>
          <a:p>
            <a:pPr marL="57150" indent="-114300">
              <a:lnSpc>
                <a:spcPct val="115000"/>
              </a:lnSpc>
            </a:pPr>
            <a:r>
              <a:rPr lang="fr-FR" sz="1000" dirty="0">
                <a:effectLst/>
                <a:ea typeface="Calibri" panose="020F0502020204030204" pitchFamily="34" charset="0"/>
                <a:cs typeface="Times New Roman" panose="02020603050405020304" pitchFamily="18" charset="0"/>
              </a:rPr>
              <a:t>Plus d’investissements</a:t>
            </a:r>
            <a:endParaRPr lang="fr-GN" sz="1400" dirty="0">
              <a:effectLst/>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650367E2-9B09-439A-B996-2C5C89EAAA42}"/>
              </a:ext>
            </a:extLst>
          </p:cNvPr>
          <p:cNvSpPr/>
          <p:nvPr/>
        </p:nvSpPr>
        <p:spPr>
          <a:xfrm>
            <a:off x="9341518" y="2057679"/>
            <a:ext cx="1589982" cy="979316"/>
          </a:xfrm>
          <a:prstGeom prst="rect">
            <a:avLst/>
          </a:prstGeom>
          <a:solidFill>
            <a:schemeClr val="accent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15000"/>
              </a:lnSpc>
              <a:spcAft>
                <a:spcPts val="1000"/>
              </a:spcAft>
            </a:pPr>
            <a:r>
              <a:rPr lang="fr-FR" sz="1000" dirty="0">
                <a:solidFill>
                  <a:srgbClr val="000000"/>
                </a:solidFill>
                <a:effectLst/>
                <a:ea typeface="Calibri" panose="020F0502020204030204" pitchFamily="34" charset="0"/>
                <a:cs typeface="Times New Roman" panose="02020603050405020304" pitchFamily="18" charset="0"/>
              </a:rPr>
              <a:t>Augmenter la productivité</a:t>
            </a:r>
            <a:endParaRPr lang="fr-GN" sz="1600" dirty="0">
              <a:effectLst/>
              <a:ea typeface="Calibri" panose="020F0502020204030204" pitchFamily="34" charset="0"/>
              <a:cs typeface="Times New Roman" panose="02020603050405020304" pitchFamily="18" charset="0"/>
            </a:endParaRPr>
          </a:p>
          <a:p>
            <a:pPr marL="57150" indent="-114300">
              <a:lnSpc>
                <a:spcPct val="115000"/>
              </a:lnSpc>
              <a:spcAft>
                <a:spcPts val="1000"/>
              </a:spcAft>
            </a:pPr>
            <a:r>
              <a:rPr lang="fr-FR" sz="1000" dirty="0">
                <a:solidFill>
                  <a:srgbClr val="000000"/>
                </a:solidFill>
                <a:effectLst/>
                <a:ea typeface="Calibri" panose="020F0502020204030204" pitchFamily="34" charset="0"/>
                <a:cs typeface="Times New Roman" panose="02020603050405020304" pitchFamily="18" charset="0"/>
              </a:rPr>
              <a:t>Résilience face au changement climatique</a:t>
            </a:r>
            <a:endParaRPr lang="fr-GN" sz="1600" dirty="0">
              <a:effectLst/>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C62F6BE7-24EC-40F5-B5C8-7834895ADC5E}"/>
              </a:ext>
            </a:extLst>
          </p:cNvPr>
          <p:cNvSpPr/>
          <p:nvPr/>
        </p:nvSpPr>
        <p:spPr>
          <a:xfrm>
            <a:off x="9293537" y="3350051"/>
            <a:ext cx="1525565" cy="1003593"/>
          </a:xfrm>
          <a:prstGeom prst="rect">
            <a:avLst/>
          </a:prstGeom>
          <a:solidFill>
            <a:schemeClr val="accent2">
              <a:alpha val="5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 indent="-114300">
              <a:lnSpc>
                <a:spcPct val="115000"/>
              </a:lnSpc>
              <a:spcAft>
                <a:spcPts val="1000"/>
              </a:spcAft>
            </a:pPr>
            <a:r>
              <a:rPr lang="fr-FR" sz="900" b="1" dirty="0">
                <a:solidFill>
                  <a:srgbClr val="000000"/>
                </a:solidFill>
                <a:effectLst/>
                <a:ea typeface="Calibri" panose="020F0502020204030204" pitchFamily="34" charset="0"/>
                <a:cs typeface="Times New Roman" panose="02020603050405020304" pitchFamily="18" charset="0"/>
              </a:rPr>
              <a:t>Plus de nourriture</a:t>
            </a:r>
            <a:endParaRPr lang="fr-GN" sz="1400" b="1" dirty="0">
              <a:effectLst/>
              <a:ea typeface="Calibri" panose="020F0502020204030204" pitchFamily="34" charset="0"/>
              <a:cs typeface="Times New Roman" panose="02020603050405020304" pitchFamily="18" charset="0"/>
            </a:endParaRPr>
          </a:p>
          <a:p>
            <a:pPr marL="57150" indent="-114300">
              <a:lnSpc>
                <a:spcPct val="115000"/>
              </a:lnSpc>
              <a:spcAft>
                <a:spcPts val="1000"/>
              </a:spcAft>
            </a:pPr>
            <a:r>
              <a:rPr lang="fr-FR" sz="900" b="1" dirty="0">
                <a:solidFill>
                  <a:srgbClr val="000000"/>
                </a:solidFill>
                <a:effectLst/>
                <a:ea typeface="Calibri" panose="020F0502020204030204" pitchFamily="34" charset="0"/>
                <a:cs typeface="Times New Roman" panose="02020603050405020304" pitchFamily="18" charset="0"/>
              </a:rPr>
              <a:t>Surplus commercialisable</a:t>
            </a:r>
            <a:endParaRPr lang="fr-GN" sz="1400" b="1" dirty="0">
              <a:effectLst/>
              <a:ea typeface="Calibri" panose="020F0502020204030204" pitchFamily="34" charset="0"/>
              <a:cs typeface="Times New Roman" panose="02020603050405020304" pitchFamily="18" charset="0"/>
            </a:endParaRPr>
          </a:p>
        </p:txBody>
      </p:sp>
      <p:sp>
        <p:nvSpPr>
          <p:cNvPr id="60" name="Right Arrow 228">
            <a:extLst>
              <a:ext uri="{FF2B5EF4-FFF2-40B4-BE49-F238E27FC236}">
                <a16:creationId xmlns:a16="http://schemas.microsoft.com/office/drawing/2014/main" id="{66668A75-06F6-4A5B-AFC7-B0A12716DC9F}"/>
              </a:ext>
            </a:extLst>
          </p:cNvPr>
          <p:cNvSpPr/>
          <p:nvPr/>
        </p:nvSpPr>
        <p:spPr>
          <a:xfrm>
            <a:off x="8968374" y="2431010"/>
            <a:ext cx="314325" cy="195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GN"/>
          </a:p>
        </p:txBody>
      </p:sp>
      <p:sp>
        <p:nvSpPr>
          <p:cNvPr id="61" name="Down Arrow 232">
            <a:extLst>
              <a:ext uri="{FF2B5EF4-FFF2-40B4-BE49-F238E27FC236}">
                <a16:creationId xmlns:a16="http://schemas.microsoft.com/office/drawing/2014/main" id="{EFB3A4C1-CE58-498F-82C6-408956A665B8}"/>
              </a:ext>
            </a:extLst>
          </p:cNvPr>
          <p:cNvSpPr/>
          <p:nvPr/>
        </p:nvSpPr>
        <p:spPr>
          <a:xfrm rot="13833247" flipH="1">
            <a:off x="9009329" y="2928527"/>
            <a:ext cx="204897" cy="425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GN"/>
          </a:p>
        </p:txBody>
      </p:sp>
      <p:sp>
        <p:nvSpPr>
          <p:cNvPr id="62" name="Snip Single Corner Rectangle 234">
            <a:extLst>
              <a:ext uri="{FF2B5EF4-FFF2-40B4-BE49-F238E27FC236}">
                <a16:creationId xmlns:a16="http://schemas.microsoft.com/office/drawing/2014/main" id="{CAB25BE6-2BB6-4529-A7D5-3958E5B55797}"/>
              </a:ext>
            </a:extLst>
          </p:cNvPr>
          <p:cNvSpPr/>
          <p:nvPr/>
        </p:nvSpPr>
        <p:spPr>
          <a:xfrm>
            <a:off x="10949592" y="3450599"/>
            <a:ext cx="1107193" cy="849641"/>
          </a:xfrm>
          <a:prstGeom prst="snip1Rect">
            <a:avLst/>
          </a:prstGeom>
          <a:solidFill>
            <a:schemeClr val="accent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8420" indent="-115570">
              <a:lnSpc>
                <a:spcPct val="115000"/>
              </a:lnSpc>
              <a:spcAft>
                <a:spcPts val="1000"/>
              </a:spcAft>
            </a:pPr>
            <a:r>
              <a:rPr lang="fr-FR" sz="800" b="1" dirty="0">
                <a:solidFill>
                  <a:srgbClr val="000000"/>
                </a:solidFill>
                <a:effectLst/>
                <a:ea typeface="Calibri" panose="020F0502020204030204" pitchFamily="34" charset="0"/>
                <a:cs typeface="Times New Roman" panose="02020603050405020304" pitchFamily="18" charset="0"/>
              </a:rPr>
              <a:t>Plus de revenues</a:t>
            </a:r>
            <a:endParaRPr lang="fr-GN" sz="1200" b="1" dirty="0">
              <a:effectLst/>
              <a:ea typeface="Calibri" panose="020F0502020204030204" pitchFamily="34" charset="0"/>
              <a:cs typeface="Times New Roman" panose="02020603050405020304" pitchFamily="18" charset="0"/>
            </a:endParaRPr>
          </a:p>
          <a:p>
            <a:pPr marL="58420" indent="-115570">
              <a:lnSpc>
                <a:spcPct val="115000"/>
              </a:lnSpc>
              <a:spcAft>
                <a:spcPts val="1000"/>
              </a:spcAft>
            </a:pPr>
            <a:r>
              <a:rPr lang="fr-FR" sz="800" b="1" dirty="0">
                <a:solidFill>
                  <a:srgbClr val="000000"/>
                </a:solidFill>
                <a:effectLst/>
                <a:ea typeface="Calibri" panose="020F0502020204030204" pitchFamily="34" charset="0"/>
                <a:cs typeface="Times New Roman" panose="02020603050405020304" pitchFamily="18" charset="0"/>
              </a:rPr>
              <a:t>Création d’emplois</a:t>
            </a:r>
            <a:endParaRPr lang="fr-GN" sz="1200" b="1" dirty="0">
              <a:effectLst/>
              <a:ea typeface="Calibri" panose="020F0502020204030204" pitchFamily="34" charset="0"/>
              <a:cs typeface="Times New Roman" panose="02020603050405020304" pitchFamily="18" charset="0"/>
            </a:endParaRPr>
          </a:p>
          <a:p>
            <a:pPr marL="58420" indent="-115570">
              <a:lnSpc>
                <a:spcPct val="115000"/>
              </a:lnSpc>
              <a:spcAft>
                <a:spcPts val="1000"/>
              </a:spcAft>
            </a:pPr>
            <a:r>
              <a:rPr lang="fr-FR" sz="800" b="1" dirty="0">
                <a:solidFill>
                  <a:srgbClr val="000000"/>
                </a:solidFill>
                <a:effectLst/>
                <a:ea typeface="Calibri" panose="020F0502020204030204" pitchFamily="34" charset="0"/>
                <a:cs typeface="Times New Roman" panose="02020603050405020304" pitchFamily="18" charset="0"/>
              </a:rPr>
              <a:t>Moins de pauvreté</a:t>
            </a:r>
            <a:endParaRPr lang="fr-GN" sz="1200" b="1" dirty="0">
              <a:effectLst/>
              <a:ea typeface="Calibri" panose="020F0502020204030204" pitchFamily="34" charset="0"/>
              <a:cs typeface="Times New Roman" panose="02020603050405020304" pitchFamily="18" charset="0"/>
            </a:endParaRPr>
          </a:p>
        </p:txBody>
      </p:sp>
      <p:sp>
        <p:nvSpPr>
          <p:cNvPr id="63" name="Down Arrow 235">
            <a:extLst>
              <a:ext uri="{FF2B5EF4-FFF2-40B4-BE49-F238E27FC236}">
                <a16:creationId xmlns:a16="http://schemas.microsoft.com/office/drawing/2014/main" id="{895EC403-FC45-4CEE-A84B-A4BB6B4E3BD8}"/>
              </a:ext>
            </a:extLst>
          </p:cNvPr>
          <p:cNvSpPr/>
          <p:nvPr/>
        </p:nvSpPr>
        <p:spPr>
          <a:xfrm rot="20246947" flipH="1">
            <a:off x="10065039" y="3065262"/>
            <a:ext cx="185937" cy="274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GN"/>
          </a:p>
        </p:txBody>
      </p:sp>
      <p:sp>
        <p:nvSpPr>
          <p:cNvPr id="64" name="Rectangle 63">
            <a:extLst>
              <a:ext uri="{FF2B5EF4-FFF2-40B4-BE49-F238E27FC236}">
                <a16:creationId xmlns:a16="http://schemas.microsoft.com/office/drawing/2014/main" id="{9AC0D952-7EDF-48BB-B00C-3185A8B6C424}"/>
              </a:ext>
            </a:extLst>
          </p:cNvPr>
          <p:cNvSpPr/>
          <p:nvPr/>
        </p:nvSpPr>
        <p:spPr>
          <a:xfrm>
            <a:off x="9455115" y="4666700"/>
            <a:ext cx="1294031" cy="1089338"/>
          </a:xfrm>
          <a:prstGeom prst="rect">
            <a:avLst/>
          </a:prstGeom>
          <a:solidFill>
            <a:schemeClr val="accent2">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900" b="1" dirty="0">
                <a:solidFill>
                  <a:srgbClr val="000000"/>
                </a:solidFill>
                <a:effectLst/>
                <a:ea typeface="Calibri" panose="020F0502020204030204" pitchFamily="34" charset="0"/>
                <a:cs typeface="Times New Roman" panose="02020603050405020304" pitchFamily="18" charset="0"/>
              </a:rPr>
              <a:t>Développement d’une agriculture commerciale saine</a:t>
            </a:r>
            <a:endParaRPr lang="fr-GN" sz="1400" b="1" dirty="0">
              <a:effectLst/>
              <a:ea typeface="Calibri" panose="020F0502020204030204" pitchFamily="34" charset="0"/>
              <a:cs typeface="Times New Roman" panose="02020603050405020304" pitchFamily="18" charset="0"/>
            </a:endParaRPr>
          </a:p>
        </p:txBody>
      </p:sp>
      <p:sp>
        <p:nvSpPr>
          <p:cNvPr id="65" name="Right Arrow 237">
            <a:extLst>
              <a:ext uri="{FF2B5EF4-FFF2-40B4-BE49-F238E27FC236}">
                <a16:creationId xmlns:a16="http://schemas.microsoft.com/office/drawing/2014/main" id="{6AE38663-BD44-4DA4-90EC-445FD8669A28}"/>
              </a:ext>
            </a:extLst>
          </p:cNvPr>
          <p:cNvSpPr/>
          <p:nvPr/>
        </p:nvSpPr>
        <p:spPr>
          <a:xfrm>
            <a:off x="9062851" y="5317590"/>
            <a:ext cx="369353" cy="187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GN"/>
          </a:p>
        </p:txBody>
      </p:sp>
      <p:sp>
        <p:nvSpPr>
          <p:cNvPr id="66" name="Up Arrow 238">
            <a:extLst>
              <a:ext uri="{FF2B5EF4-FFF2-40B4-BE49-F238E27FC236}">
                <a16:creationId xmlns:a16="http://schemas.microsoft.com/office/drawing/2014/main" id="{D313AEDA-D7C3-4D39-9CDF-978995E6DE22}"/>
              </a:ext>
            </a:extLst>
          </p:cNvPr>
          <p:cNvSpPr/>
          <p:nvPr/>
        </p:nvSpPr>
        <p:spPr>
          <a:xfrm rot="1878131">
            <a:off x="10056012" y="4356335"/>
            <a:ext cx="160994" cy="3076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GN"/>
          </a:p>
        </p:txBody>
      </p:sp>
      <p:sp>
        <p:nvSpPr>
          <p:cNvPr id="67" name="Right Arrow 237">
            <a:extLst>
              <a:ext uri="{FF2B5EF4-FFF2-40B4-BE49-F238E27FC236}">
                <a16:creationId xmlns:a16="http://schemas.microsoft.com/office/drawing/2014/main" id="{3D11708E-FDC9-42EF-92BA-A9855B9786E8}"/>
              </a:ext>
            </a:extLst>
          </p:cNvPr>
          <p:cNvSpPr/>
          <p:nvPr/>
        </p:nvSpPr>
        <p:spPr>
          <a:xfrm>
            <a:off x="10844622" y="3905428"/>
            <a:ext cx="59819" cy="51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GN"/>
          </a:p>
        </p:txBody>
      </p:sp>
    </p:spTree>
    <p:extLst>
      <p:ext uri="{BB962C8B-B14F-4D97-AF65-F5344CB8AC3E}">
        <p14:creationId xmlns:p14="http://schemas.microsoft.com/office/powerpoint/2010/main" val="42723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ppt_x"/>
                                          </p:val>
                                        </p:tav>
                                        <p:tav tm="100000">
                                          <p:val>
                                            <p:strVal val="#ppt_x"/>
                                          </p:val>
                                        </p:tav>
                                      </p:tavLst>
                                    </p:anim>
                                    <p:anim calcmode="lin" valueType="num">
                                      <p:cBhvr additive="base">
                                        <p:cTn id="84" dur="500" fill="hold"/>
                                        <p:tgtEl>
                                          <p:spTgt spid="6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additive="base">
                                        <p:cTn id="93" dur="500" fill="hold"/>
                                        <p:tgtEl>
                                          <p:spTgt spid="63"/>
                                        </p:tgtEl>
                                        <p:attrNameLst>
                                          <p:attrName>ppt_x</p:attrName>
                                        </p:attrNameLst>
                                      </p:cBhvr>
                                      <p:tavLst>
                                        <p:tav tm="0">
                                          <p:val>
                                            <p:strVal val="#ppt_x"/>
                                          </p:val>
                                        </p:tav>
                                        <p:tav tm="100000">
                                          <p:val>
                                            <p:strVal val="#ppt_x"/>
                                          </p:val>
                                        </p:tav>
                                      </p:tavLst>
                                    </p:anim>
                                    <p:anim calcmode="lin" valueType="num">
                                      <p:cBhvr additive="base">
                                        <p:cTn id="94" dur="500" fill="hold"/>
                                        <p:tgtEl>
                                          <p:spTgt spid="6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additive="base">
                                        <p:cTn id="97" dur="500" fill="hold"/>
                                        <p:tgtEl>
                                          <p:spTgt spid="66"/>
                                        </p:tgtEl>
                                        <p:attrNameLst>
                                          <p:attrName>ppt_x</p:attrName>
                                        </p:attrNameLst>
                                      </p:cBhvr>
                                      <p:tavLst>
                                        <p:tav tm="0">
                                          <p:val>
                                            <p:strVal val="#ppt_x"/>
                                          </p:val>
                                        </p:tav>
                                        <p:tav tm="100000">
                                          <p:val>
                                            <p:strVal val="#ppt_x"/>
                                          </p:val>
                                        </p:tav>
                                      </p:tavLst>
                                    </p:anim>
                                    <p:anim calcmode="lin" valueType="num">
                                      <p:cBhvr additive="base">
                                        <p:cTn id="98" dur="500" fill="hold"/>
                                        <p:tgtEl>
                                          <p:spTgt spid="6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ppt_x"/>
                                          </p:val>
                                        </p:tav>
                                        <p:tav tm="100000">
                                          <p:val>
                                            <p:strVal val="#ppt_x"/>
                                          </p:val>
                                        </p:tav>
                                      </p:tavLst>
                                    </p:anim>
                                    <p:anim calcmode="lin" valueType="num">
                                      <p:cBhvr additive="base">
                                        <p:cTn id="10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fill="hold"/>
                                        <p:tgtEl>
                                          <p:spTgt spid="62"/>
                                        </p:tgtEl>
                                        <p:attrNameLst>
                                          <p:attrName>ppt_x</p:attrName>
                                        </p:attrNameLst>
                                      </p:cBhvr>
                                      <p:tavLst>
                                        <p:tav tm="0">
                                          <p:val>
                                            <p:strVal val="#ppt_x"/>
                                          </p:val>
                                        </p:tav>
                                        <p:tav tm="100000">
                                          <p:val>
                                            <p:strVal val="#ppt_x"/>
                                          </p:val>
                                        </p:tav>
                                      </p:tavLst>
                                    </p:anim>
                                    <p:anim calcmode="lin" valueType="num">
                                      <p:cBhvr additive="base">
                                        <p:cTn id="108" dur="500" fill="hold"/>
                                        <p:tgtEl>
                                          <p:spTgt spid="6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additive="base">
                                        <p:cTn id="111" dur="500" fill="hold"/>
                                        <p:tgtEl>
                                          <p:spTgt spid="67"/>
                                        </p:tgtEl>
                                        <p:attrNameLst>
                                          <p:attrName>ppt_x</p:attrName>
                                        </p:attrNameLst>
                                      </p:cBhvr>
                                      <p:tavLst>
                                        <p:tav tm="0">
                                          <p:val>
                                            <p:strVal val="#ppt_x"/>
                                          </p:val>
                                        </p:tav>
                                        <p:tav tm="100000">
                                          <p:val>
                                            <p:strVal val="#ppt_x"/>
                                          </p:val>
                                        </p:tav>
                                      </p:tavLst>
                                    </p:anim>
                                    <p:anim calcmode="lin" valueType="num">
                                      <p:cBhvr additive="base">
                                        <p:cTn id="11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C8F2F-0B8D-4BEB-A128-00DE84A26E3D}"/>
              </a:ext>
            </a:extLst>
          </p:cNvPr>
          <p:cNvSpPr>
            <a:spLocks noGrp="1"/>
          </p:cNvSpPr>
          <p:nvPr>
            <p:ph type="title"/>
          </p:nvPr>
        </p:nvSpPr>
        <p:spPr/>
        <p:txBody>
          <a:bodyPr>
            <a:normAutofit fontScale="90000"/>
          </a:bodyPr>
          <a:lstStyle/>
          <a:p>
            <a:r>
              <a:rPr lang="fr-FR" dirty="0"/>
              <a:t>CADRE DE RESULTATS DU PROJET</a:t>
            </a:r>
            <a:endParaRPr lang="fr-GN" dirty="0"/>
          </a:p>
        </p:txBody>
      </p:sp>
      <p:graphicFrame>
        <p:nvGraphicFramePr>
          <p:cNvPr id="5" name="Espace réservé du contenu 4">
            <a:extLst>
              <a:ext uri="{FF2B5EF4-FFF2-40B4-BE49-F238E27FC236}">
                <a16:creationId xmlns:a16="http://schemas.microsoft.com/office/drawing/2014/main" id="{14D827F9-2BD8-4B61-ABAF-8C17DC71B2AC}"/>
              </a:ext>
            </a:extLst>
          </p:cNvPr>
          <p:cNvGraphicFramePr>
            <a:graphicFrameLocks noGrp="1"/>
          </p:cNvGraphicFramePr>
          <p:nvPr>
            <p:ph sz="quarter" idx="10"/>
            <p:extLst>
              <p:ext uri="{D42A27DB-BD31-4B8C-83A1-F6EECF244321}">
                <p14:modId xmlns:p14="http://schemas.microsoft.com/office/powerpoint/2010/main" val="3860697091"/>
              </p:ext>
            </p:extLst>
          </p:nvPr>
        </p:nvGraphicFramePr>
        <p:xfrm>
          <a:off x="571500" y="1118283"/>
          <a:ext cx="11049001" cy="5015816"/>
        </p:xfrm>
        <a:graphic>
          <a:graphicData uri="http://schemas.openxmlformats.org/drawingml/2006/table">
            <a:tbl>
              <a:tblPr>
                <a:tableStyleId>{69CF1AB2-1976-4502-BF36-3FF5EA218861}</a:tableStyleId>
              </a:tblPr>
              <a:tblGrid>
                <a:gridCol w="4068430">
                  <a:extLst>
                    <a:ext uri="{9D8B030D-6E8A-4147-A177-3AD203B41FA5}">
                      <a16:colId xmlns:a16="http://schemas.microsoft.com/office/drawing/2014/main" val="2448689970"/>
                    </a:ext>
                  </a:extLst>
                </a:gridCol>
                <a:gridCol w="413980">
                  <a:extLst>
                    <a:ext uri="{9D8B030D-6E8A-4147-A177-3AD203B41FA5}">
                      <a16:colId xmlns:a16="http://schemas.microsoft.com/office/drawing/2014/main" val="513139216"/>
                    </a:ext>
                  </a:extLst>
                </a:gridCol>
                <a:gridCol w="571007">
                  <a:extLst>
                    <a:ext uri="{9D8B030D-6E8A-4147-A177-3AD203B41FA5}">
                      <a16:colId xmlns:a16="http://schemas.microsoft.com/office/drawing/2014/main" val="1629342142"/>
                    </a:ext>
                  </a:extLst>
                </a:gridCol>
                <a:gridCol w="856512">
                  <a:extLst>
                    <a:ext uri="{9D8B030D-6E8A-4147-A177-3AD203B41FA5}">
                      <a16:colId xmlns:a16="http://schemas.microsoft.com/office/drawing/2014/main" val="785670158"/>
                    </a:ext>
                  </a:extLst>
                </a:gridCol>
                <a:gridCol w="856512">
                  <a:extLst>
                    <a:ext uri="{9D8B030D-6E8A-4147-A177-3AD203B41FA5}">
                      <a16:colId xmlns:a16="http://schemas.microsoft.com/office/drawing/2014/main" val="4055795868"/>
                    </a:ext>
                  </a:extLst>
                </a:gridCol>
                <a:gridCol w="856512">
                  <a:extLst>
                    <a:ext uri="{9D8B030D-6E8A-4147-A177-3AD203B41FA5}">
                      <a16:colId xmlns:a16="http://schemas.microsoft.com/office/drawing/2014/main" val="868896317"/>
                    </a:ext>
                  </a:extLst>
                </a:gridCol>
                <a:gridCol w="856512">
                  <a:extLst>
                    <a:ext uri="{9D8B030D-6E8A-4147-A177-3AD203B41FA5}">
                      <a16:colId xmlns:a16="http://schemas.microsoft.com/office/drawing/2014/main" val="2347704479"/>
                    </a:ext>
                  </a:extLst>
                </a:gridCol>
                <a:gridCol w="856512">
                  <a:extLst>
                    <a:ext uri="{9D8B030D-6E8A-4147-A177-3AD203B41FA5}">
                      <a16:colId xmlns:a16="http://schemas.microsoft.com/office/drawing/2014/main" val="1582124494"/>
                    </a:ext>
                  </a:extLst>
                </a:gridCol>
                <a:gridCol w="856512">
                  <a:extLst>
                    <a:ext uri="{9D8B030D-6E8A-4147-A177-3AD203B41FA5}">
                      <a16:colId xmlns:a16="http://schemas.microsoft.com/office/drawing/2014/main" val="1967952106"/>
                    </a:ext>
                  </a:extLst>
                </a:gridCol>
                <a:gridCol w="856512">
                  <a:extLst>
                    <a:ext uri="{9D8B030D-6E8A-4147-A177-3AD203B41FA5}">
                      <a16:colId xmlns:a16="http://schemas.microsoft.com/office/drawing/2014/main" val="2249666622"/>
                    </a:ext>
                  </a:extLst>
                </a:gridCol>
              </a:tblGrid>
              <a:tr h="348274">
                <a:tc rowSpan="2">
                  <a:txBody>
                    <a:bodyPr/>
                    <a:lstStyle/>
                    <a:p>
                      <a:pPr algn="l" fontAlgn="ctr"/>
                      <a:r>
                        <a:rPr lang="en-US" sz="1050" b="1" u="none" strike="noStrike" dirty="0">
                          <a:effectLst/>
                        </a:rPr>
                        <a:t>PDO Indicators by Objectives / Outcomes </a:t>
                      </a:r>
                      <a:endParaRPr lang="en-US" sz="1050" b="1" i="0" u="none" strike="noStrike" dirty="0">
                        <a:solidFill>
                          <a:srgbClr val="002060"/>
                        </a:solidFill>
                        <a:effectLst/>
                        <a:latin typeface="Calibri" panose="020F0502020204030204" pitchFamily="34" charset="0"/>
                      </a:endParaRPr>
                    </a:p>
                  </a:txBody>
                  <a:tcPr marL="5618" marR="5618" marT="5618" marB="0" anchor="ctr"/>
                </a:tc>
                <a:tc rowSpan="2">
                  <a:txBody>
                    <a:bodyPr/>
                    <a:lstStyle/>
                    <a:p>
                      <a:pPr algn="l" fontAlgn="ctr"/>
                      <a:r>
                        <a:rPr lang="fr-FR" sz="1050" b="1" u="none" strike="noStrike">
                          <a:effectLst/>
                        </a:rPr>
                        <a:t>DLI </a:t>
                      </a:r>
                      <a:endParaRPr lang="fr-FR" sz="1050" b="1" i="0" u="none" strike="noStrike">
                        <a:solidFill>
                          <a:srgbClr val="002060"/>
                        </a:solidFill>
                        <a:effectLst/>
                        <a:latin typeface="Calibri" panose="020F0502020204030204" pitchFamily="34" charset="0"/>
                      </a:endParaRPr>
                    </a:p>
                  </a:txBody>
                  <a:tcPr marL="5618" marR="5618" marT="5618" marB="0" anchor="ctr"/>
                </a:tc>
                <a:tc rowSpan="2">
                  <a:txBody>
                    <a:bodyPr/>
                    <a:lstStyle/>
                    <a:p>
                      <a:pPr algn="l" fontAlgn="ctr"/>
                      <a:r>
                        <a:rPr lang="fr-FR" sz="1050" b="1" u="none" strike="noStrike">
                          <a:effectLst/>
                        </a:rPr>
                        <a:t>CRI </a:t>
                      </a:r>
                      <a:endParaRPr lang="fr-FR" sz="1050" b="1" i="0" u="none" strike="noStrike">
                        <a:solidFill>
                          <a:srgbClr val="002060"/>
                        </a:solidFill>
                        <a:effectLst/>
                        <a:latin typeface="Calibri" panose="020F0502020204030204" pitchFamily="34" charset="0"/>
                      </a:endParaRPr>
                    </a:p>
                  </a:txBody>
                  <a:tcPr marL="5618" marR="5618" marT="5618" marB="0" anchor="ctr"/>
                </a:tc>
                <a:tc rowSpan="2">
                  <a:txBody>
                    <a:bodyPr/>
                    <a:lstStyle/>
                    <a:p>
                      <a:pPr algn="l" fontAlgn="ctr"/>
                      <a:r>
                        <a:rPr lang="fr-FR" sz="1050" b="1" u="none" strike="noStrike">
                          <a:effectLst/>
                        </a:rPr>
                        <a:t>Unité de mesure</a:t>
                      </a:r>
                      <a:endParaRPr lang="fr-FR" sz="1050" b="1" i="0" u="none" strike="noStrike">
                        <a:solidFill>
                          <a:srgbClr val="002060"/>
                        </a:solidFill>
                        <a:effectLst/>
                        <a:latin typeface="Calibri" panose="020F0502020204030204" pitchFamily="34" charset="0"/>
                      </a:endParaRPr>
                    </a:p>
                  </a:txBody>
                  <a:tcPr marL="5618" marR="5618" marT="5618" marB="0" anchor="ctr"/>
                </a:tc>
                <a:tc rowSpan="2">
                  <a:txBody>
                    <a:bodyPr/>
                    <a:lstStyle/>
                    <a:p>
                      <a:pPr algn="l" fontAlgn="ctr"/>
                      <a:r>
                        <a:rPr lang="fr-FR" sz="1050" b="1" u="none" strike="noStrike">
                          <a:effectLst/>
                        </a:rPr>
                        <a:t>Baseline </a:t>
                      </a:r>
                      <a:endParaRPr lang="fr-FR" sz="1050" b="1" i="0" u="none" strike="noStrike">
                        <a:solidFill>
                          <a:srgbClr val="002060"/>
                        </a:solidFill>
                        <a:effectLst/>
                        <a:latin typeface="Calibri" panose="020F0502020204030204" pitchFamily="34" charset="0"/>
                      </a:endParaRPr>
                    </a:p>
                  </a:txBody>
                  <a:tcPr marL="5618" marR="5618" marT="5618" marB="0" anchor="ctr"/>
                </a:tc>
                <a:tc gridSpan="4">
                  <a:txBody>
                    <a:bodyPr/>
                    <a:lstStyle/>
                    <a:p>
                      <a:pPr algn="ctr" fontAlgn="ctr"/>
                      <a:r>
                        <a:rPr lang="fr-FR" sz="1050" b="1" u="none" strike="noStrike" dirty="0" err="1">
                          <a:effectLst/>
                        </a:rPr>
                        <a:t>Intermediate</a:t>
                      </a:r>
                      <a:r>
                        <a:rPr lang="fr-FR" sz="1050" b="1" u="none" strike="noStrike" dirty="0">
                          <a:effectLst/>
                        </a:rPr>
                        <a:t> </a:t>
                      </a:r>
                      <a:r>
                        <a:rPr lang="fr-FR" sz="1050" b="1" u="none" strike="noStrike" dirty="0" err="1">
                          <a:effectLst/>
                        </a:rPr>
                        <a:t>Targets</a:t>
                      </a:r>
                      <a:r>
                        <a:rPr lang="fr-FR" sz="1050" b="1" u="none" strike="noStrike" dirty="0">
                          <a:effectLst/>
                        </a:rPr>
                        <a:t> </a:t>
                      </a:r>
                      <a:endParaRPr lang="fr-FR" sz="1050" b="1" i="0" u="none" strike="noStrike" dirty="0">
                        <a:solidFill>
                          <a:srgbClr val="002060"/>
                        </a:solidFill>
                        <a:effectLst/>
                        <a:latin typeface="Calibri" panose="020F0502020204030204" pitchFamily="34" charset="0"/>
                      </a:endParaRPr>
                    </a:p>
                  </a:txBody>
                  <a:tcPr marL="5618" marR="5618" marT="5618" marB="0" anchor="ctr"/>
                </a:tc>
                <a:tc hMerge="1">
                  <a:txBody>
                    <a:bodyPr/>
                    <a:lstStyle/>
                    <a:p>
                      <a:endParaRPr lang="fr-GN"/>
                    </a:p>
                  </a:txBody>
                  <a:tcPr/>
                </a:tc>
                <a:tc hMerge="1">
                  <a:txBody>
                    <a:bodyPr/>
                    <a:lstStyle/>
                    <a:p>
                      <a:endParaRPr lang="fr-GN"/>
                    </a:p>
                  </a:txBody>
                  <a:tcPr/>
                </a:tc>
                <a:tc hMerge="1">
                  <a:txBody>
                    <a:bodyPr/>
                    <a:lstStyle/>
                    <a:p>
                      <a:endParaRPr lang="fr-GN"/>
                    </a:p>
                  </a:txBody>
                  <a:tcPr/>
                </a:tc>
                <a:tc>
                  <a:txBody>
                    <a:bodyPr/>
                    <a:lstStyle/>
                    <a:p>
                      <a:pPr algn="l" fontAlgn="ctr"/>
                      <a:r>
                        <a:rPr lang="fr-CA" sz="1050" b="1" u="none" strike="noStrike">
                          <a:effectLst/>
                        </a:rPr>
                        <a:t>Cible en fin de projet</a:t>
                      </a:r>
                      <a:endParaRPr lang="fr-CA" sz="1050" b="1" i="0" u="none" strike="noStrike">
                        <a:solidFill>
                          <a:srgbClr val="00206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547281618"/>
                  </a:ext>
                </a:extLst>
              </a:tr>
              <a:tr h="189097">
                <a:tc vMerge="1">
                  <a:txBody>
                    <a:bodyPr/>
                    <a:lstStyle/>
                    <a:p>
                      <a:endParaRPr lang="fr-GN"/>
                    </a:p>
                  </a:txBody>
                  <a:tcPr/>
                </a:tc>
                <a:tc vMerge="1">
                  <a:txBody>
                    <a:bodyPr/>
                    <a:lstStyle/>
                    <a:p>
                      <a:endParaRPr lang="fr-GN"/>
                    </a:p>
                  </a:txBody>
                  <a:tcPr/>
                </a:tc>
                <a:tc vMerge="1">
                  <a:txBody>
                    <a:bodyPr/>
                    <a:lstStyle/>
                    <a:p>
                      <a:endParaRPr lang="fr-GN"/>
                    </a:p>
                  </a:txBody>
                  <a:tcPr/>
                </a:tc>
                <a:tc vMerge="1">
                  <a:txBody>
                    <a:bodyPr/>
                    <a:lstStyle/>
                    <a:p>
                      <a:endParaRPr lang="fr-GN"/>
                    </a:p>
                  </a:txBody>
                  <a:tcPr/>
                </a:tc>
                <a:tc vMerge="1">
                  <a:txBody>
                    <a:bodyPr/>
                    <a:lstStyle/>
                    <a:p>
                      <a:endParaRPr lang="fr-GN"/>
                    </a:p>
                  </a:txBody>
                  <a:tcPr/>
                </a:tc>
                <a:tc>
                  <a:txBody>
                    <a:bodyPr/>
                    <a:lstStyle/>
                    <a:p>
                      <a:pPr algn="r" fontAlgn="ctr"/>
                      <a:r>
                        <a:rPr lang="fr-GN" sz="1050" b="1" u="none" strike="noStrike">
                          <a:effectLst/>
                        </a:rPr>
                        <a:t>1</a:t>
                      </a:r>
                      <a:endParaRPr lang="fr-GN" sz="1050" b="1" i="0" u="none" strike="noStrike">
                        <a:solidFill>
                          <a:srgbClr val="002060"/>
                        </a:solidFill>
                        <a:effectLst/>
                        <a:latin typeface="Calibri" panose="020F0502020204030204" pitchFamily="34" charset="0"/>
                      </a:endParaRPr>
                    </a:p>
                  </a:txBody>
                  <a:tcPr marL="5618" marR="5618" marT="5618" marB="0" anchor="ctr"/>
                </a:tc>
                <a:tc>
                  <a:txBody>
                    <a:bodyPr/>
                    <a:lstStyle/>
                    <a:p>
                      <a:pPr algn="r" fontAlgn="ctr"/>
                      <a:r>
                        <a:rPr lang="fr-GN" sz="1050" b="1" u="none" strike="noStrike" dirty="0">
                          <a:effectLst/>
                        </a:rPr>
                        <a:t>2</a:t>
                      </a:r>
                      <a:endParaRPr lang="fr-GN" sz="1050" b="1" i="0" u="none" strike="noStrike" dirty="0">
                        <a:solidFill>
                          <a:srgbClr val="002060"/>
                        </a:solidFill>
                        <a:effectLst/>
                        <a:latin typeface="Calibri" panose="020F0502020204030204" pitchFamily="34" charset="0"/>
                      </a:endParaRPr>
                    </a:p>
                  </a:txBody>
                  <a:tcPr marL="5618" marR="5618" marT="5618" marB="0" anchor="ctr"/>
                </a:tc>
                <a:tc>
                  <a:txBody>
                    <a:bodyPr/>
                    <a:lstStyle/>
                    <a:p>
                      <a:pPr algn="r" fontAlgn="ctr"/>
                      <a:r>
                        <a:rPr lang="fr-GN" sz="1050" b="1" u="none" strike="noStrike">
                          <a:effectLst/>
                        </a:rPr>
                        <a:t>3</a:t>
                      </a:r>
                      <a:endParaRPr lang="fr-GN" sz="1050" b="1" i="0" u="none" strike="noStrike">
                        <a:solidFill>
                          <a:srgbClr val="002060"/>
                        </a:solidFill>
                        <a:effectLst/>
                        <a:latin typeface="Calibri" panose="020F0502020204030204" pitchFamily="34" charset="0"/>
                      </a:endParaRPr>
                    </a:p>
                  </a:txBody>
                  <a:tcPr marL="5618" marR="5618" marT="5618" marB="0" anchor="ctr"/>
                </a:tc>
                <a:tc>
                  <a:txBody>
                    <a:bodyPr/>
                    <a:lstStyle/>
                    <a:p>
                      <a:pPr algn="r" fontAlgn="ctr"/>
                      <a:r>
                        <a:rPr lang="fr-GN" sz="1050" b="1" u="none" strike="noStrike">
                          <a:effectLst/>
                        </a:rPr>
                        <a:t>4</a:t>
                      </a:r>
                      <a:endParaRPr lang="fr-GN" sz="1050" b="1" i="0" u="none" strike="noStrike">
                        <a:solidFill>
                          <a:srgbClr val="002060"/>
                        </a:solidFill>
                        <a:effectLst/>
                        <a:latin typeface="Calibri" panose="020F0502020204030204" pitchFamily="34" charset="0"/>
                      </a:endParaRPr>
                    </a:p>
                  </a:txBody>
                  <a:tcPr marL="5618" marR="5618" marT="5618" marB="0" anchor="ctr"/>
                </a:tc>
                <a:tc>
                  <a:txBody>
                    <a:bodyPr/>
                    <a:lstStyle/>
                    <a:p>
                      <a:pPr algn="r" fontAlgn="ctr"/>
                      <a:r>
                        <a:rPr lang="fr-GN" sz="1050" b="1" u="none" strike="noStrike">
                          <a:effectLst/>
                        </a:rPr>
                        <a:t>5</a:t>
                      </a:r>
                      <a:endParaRPr lang="fr-GN" sz="1050" b="1" i="0" u="none" strike="noStrike">
                        <a:solidFill>
                          <a:srgbClr val="00206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3338480796"/>
                  </a:ext>
                </a:extLst>
              </a:tr>
              <a:tr h="406559">
                <a:tc gridSpan="10">
                  <a:txBody>
                    <a:bodyPr/>
                    <a:lstStyle/>
                    <a:p>
                      <a:pPr algn="l" fontAlgn="ctr"/>
                      <a:r>
                        <a:rPr lang="fr-CA" sz="1000" b="1" u="none" strike="noStrike" dirty="0">
                          <a:effectLst/>
                        </a:rPr>
                        <a:t>Objectif du projet : Accroître la productivité agricole et l’accès aux marchés pour les producteurs et les PME dans certaines chaînes de valeur </a:t>
                      </a:r>
                      <a:endParaRPr lang="fr-CA" sz="1000" b="1" i="0" u="none" strike="noStrike" dirty="0">
                        <a:solidFill>
                          <a:srgbClr val="000000"/>
                        </a:solidFill>
                        <a:effectLst/>
                        <a:latin typeface="Calibri" panose="020F0502020204030204" pitchFamily="34" charset="0"/>
                      </a:endParaRPr>
                    </a:p>
                  </a:txBody>
                  <a:tcPr marL="5618" marR="5618" marT="5618" marB="0" anchor="ct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2849618091"/>
                  </a:ext>
                </a:extLst>
              </a:tr>
              <a:tr h="497955">
                <a:tc>
                  <a:txBody>
                    <a:bodyPr/>
                    <a:lstStyle/>
                    <a:p>
                      <a:pPr algn="l" fontAlgn="ctr"/>
                      <a:r>
                        <a:rPr lang="fr-CA" sz="1000" u="none" strike="noStrike">
                          <a:effectLst/>
                        </a:rPr>
                        <a:t>Pourcentage d’augmentation du rendement des produits ciblés obtenus par les bénéficiaires directs du projet (ventilés par produit : riz, maïs, pomme de terre, œuf et poisson)</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a:effectLst/>
                        </a:rPr>
                        <a:t>Percentage</a:t>
                      </a:r>
                      <a:endParaRPr lang="fr-FR"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0.00</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5.00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15.00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20.00</a:t>
                      </a:r>
                      <a:endParaRPr lang="fr-GN" sz="1000" b="1" i="0" u="none" strike="noStrike">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4036920182"/>
                  </a:ext>
                </a:extLst>
              </a:tr>
              <a:tr h="497955">
                <a:tc>
                  <a:txBody>
                    <a:bodyPr/>
                    <a:lstStyle/>
                    <a:p>
                      <a:pPr algn="l" fontAlgn="ctr"/>
                      <a:r>
                        <a:rPr lang="fr-CA" sz="1000" u="none" strike="noStrike">
                          <a:effectLst/>
                        </a:rPr>
                        <a:t>Pourcentage d’augmentation du rendement des produits ciblés obtenus par les bénéficiaires directs du projet (ventilés par produit : riz, maïs, pomme de terre, œuf et poisson) - Rice </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a:effectLst/>
                        </a:rPr>
                        <a:t>Percentage</a:t>
                      </a:r>
                      <a:endParaRPr lang="fr-FR"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0.00</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10.00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30.00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30.00</a:t>
                      </a:r>
                      <a:endParaRPr lang="fr-GN" sz="1000" b="1" i="0" u="none" strike="noStrike">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3117815760"/>
                  </a:ext>
                </a:extLst>
              </a:tr>
              <a:tr h="497955">
                <a:tc>
                  <a:txBody>
                    <a:bodyPr/>
                    <a:lstStyle/>
                    <a:p>
                      <a:pPr algn="l" fontAlgn="ctr"/>
                      <a:r>
                        <a:rPr lang="fr-CA" sz="1000" u="none" strike="noStrike" dirty="0">
                          <a:effectLst/>
                        </a:rPr>
                        <a:t>Pourcentage d’augmentation du rendement des produits ciblés obtenus par les bénéficiaires directs du projet (ventilés par produit : riz, maïs, pomme de terre, œuf et poisson) - </a:t>
                      </a:r>
                      <a:r>
                        <a:rPr lang="fr-CA" sz="1000" u="none" strike="noStrike" dirty="0" err="1">
                          <a:effectLst/>
                        </a:rPr>
                        <a:t>Potatoes</a:t>
                      </a:r>
                      <a:r>
                        <a:rPr lang="fr-CA" sz="1000" u="none" strike="noStrike" dirty="0">
                          <a:effectLst/>
                        </a:rPr>
                        <a:t> </a:t>
                      </a:r>
                      <a:endParaRPr lang="fr-CA"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a:effectLst/>
                        </a:rPr>
                        <a:t>Percentage</a:t>
                      </a:r>
                      <a:endParaRPr lang="fr-FR"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0.00</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5.00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10.00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773786056"/>
                  </a:ext>
                </a:extLst>
              </a:tr>
              <a:tr h="497955">
                <a:tc>
                  <a:txBody>
                    <a:bodyPr/>
                    <a:lstStyle/>
                    <a:p>
                      <a:pPr algn="l" fontAlgn="ctr"/>
                      <a:r>
                        <a:rPr lang="fr-CA" sz="1000" u="none" strike="noStrike" dirty="0">
                          <a:effectLst/>
                        </a:rPr>
                        <a:t>Pourcentage d’augmentation du rendement des produits ciblés obtenus par les bénéficiaires directs du projet (ventilés par produit : riz, maïs, pomme de terre, œuf et poisson) - </a:t>
                      </a:r>
                      <a:r>
                        <a:rPr lang="fr-CA" sz="1000" u="none" strike="noStrike" dirty="0" err="1">
                          <a:effectLst/>
                        </a:rPr>
                        <a:t>Maize</a:t>
                      </a:r>
                      <a:r>
                        <a:rPr lang="fr-CA" sz="1000" u="none" strike="noStrike" dirty="0">
                          <a:effectLst/>
                        </a:rPr>
                        <a:t> </a:t>
                      </a:r>
                      <a:endParaRPr lang="fr-CA"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a:effectLst/>
                        </a:rPr>
                        <a:t>Percentage</a:t>
                      </a:r>
                      <a:endParaRPr lang="fr-FR"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0.00</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5.00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2668950161"/>
                  </a:ext>
                </a:extLst>
              </a:tr>
              <a:tr h="497955">
                <a:tc>
                  <a:txBody>
                    <a:bodyPr/>
                    <a:lstStyle/>
                    <a:p>
                      <a:pPr algn="l" fontAlgn="ctr"/>
                      <a:r>
                        <a:rPr lang="fr-CA" sz="1000" u="none" strike="noStrike">
                          <a:effectLst/>
                        </a:rPr>
                        <a:t>Pourcentage d’augmentation du rendement des produits ciblés obtenus par les bénéficiaires directs du projet (ventilés par produit : riz, maïs, pomme de terre, œuf et poisson) - Egg </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a:effectLst/>
                        </a:rPr>
                        <a:t>Percentage</a:t>
                      </a:r>
                      <a:endParaRPr lang="fr-FR"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0.00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5.00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2465327449"/>
                  </a:ext>
                </a:extLst>
              </a:tr>
              <a:tr h="497955">
                <a:tc>
                  <a:txBody>
                    <a:bodyPr/>
                    <a:lstStyle/>
                    <a:p>
                      <a:pPr algn="l" fontAlgn="ctr"/>
                      <a:r>
                        <a:rPr lang="fr-CA" sz="1000" u="none" strike="noStrike">
                          <a:effectLst/>
                        </a:rPr>
                        <a:t>Pourcentage d’augmentation du rendement des produits ciblés obtenus par les bénéficiaires directs du projet (ventilés par produit : riz, maïs, pomme de terre, œuf et poisson) - Fish </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a:effectLst/>
                        </a:rPr>
                        <a:t>Percentage</a:t>
                      </a:r>
                      <a:endParaRPr lang="fr-FR"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0.00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5.00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3300176442"/>
                  </a:ext>
                </a:extLst>
              </a:tr>
              <a:tr h="497955">
                <a:tc>
                  <a:txBody>
                    <a:bodyPr/>
                    <a:lstStyle/>
                    <a:p>
                      <a:pPr algn="l" fontAlgn="ctr"/>
                      <a:r>
                        <a:rPr lang="fr-CA" sz="1000" u="none" strike="noStrike" dirty="0">
                          <a:effectLst/>
                        </a:rPr>
                        <a:t>Pourcentage d’augmentation du volume des ventes de produits ciblés réalisés par les bénéficiaires directs du projet (ventilés par produit : riz, maïs, pomme de terre, œuf, poisson)</a:t>
                      </a:r>
                      <a:endParaRPr lang="fr-CA"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dirty="0">
                          <a:effectLst/>
                        </a:rPr>
                        <a:t> </a:t>
                      </a:r>
                      <a:endParaRPr lang="fr-GN"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dirty="0">
                          <a:effectLst/>
                        </a:rPr>
                        <a:t>   </a:t>
                      </a:r>
                      <a:endParaRPr lang="fr-GN"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dirty="0">
                          <a:effectLst/>
                        </a:rPr>
                        <a:t>Percentage</a:t>
                      </a:r>
                      <a:endParaRPr lang="fr-FR"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0.00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30.00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40.00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40.00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618105472"/>
                  </a:ext>
                </a:extLst>
              </a:tr>
              <a:tr h="208007">
                <a:tc>
                  <a:txBody>
                    <a:bodyPr/>
                    <a:lstStyle/>
                    <a:p>
                      <a:pPr algn="l" fontAlgn="ctr"/>
                      <a:r>
                        <a:rPr lang="fr-CA" sz="1000" u="none" strike="noStrike">
                          <a:effectLst/>
                        </a:rPr>
                        <a:t>Producteurs touchés par les biens et services du projet</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dirty="0">
                          <a:effectLst/>
                        </a:rPr>
                        <a:t>Yes </a:t>
                      </a:r>
                      <a:endParaRPr lang="fr-FR" sz="1000" b="0" i="0" u="none" strike="noStrike" dirty="0">
                        <a:solidFill>
                          <a:srgbClr val="000000"/>
                        </a:solidFill>
                        <a:effectLst/>
                        <a:latin typeface="Segoe UI Symbol" panose="020B0502040204020203" pitchFamily="34" charset="0"/>
                      </a:endParaRPr>
                    </a:p>
                  </a:txBody>
                  <a:tcPr marL="5618" marR="5618" marT="5618" marB="0" anchor="ctr"/>
                </a:tc>
                <a:tc>
                  <a:txBody>
                    <a:bodyPr/>
                    <a:lstStyle/>
                    <a:p>
                      <a:pPr algn="l" fontAlgn="ctr"/>
                      <a:r>
                        <a:rPr lang="fr-FR" sz="1000" u="none" strike="noStrike" dirty="0" err="1">
                          <a:effectLst/>
                        </a:rPr>
                        <a:t>Number</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0.00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10,000.00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40,000.00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80,000.00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130,000.00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150,000.00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3566146260"/>
                  </a:ext>
                </a:extLst>
              </a:tr>
              <a:tr h="189097">
                <a:tc>
                  <a:txBody>
                    <a:bodyPr/>
                    <a:lstStyle/>
                    <a:p>
                      <a:pPr algn="l" fontAlgn="ctr"/>
                      <a:r>
                        <a:rPr lang="fr-CA" sz="1000" u="none" strike="noStrike">
                          <a:effectLst/>
                        </a:rPr>
                        <a:t>Producteurs touchés par les biens et services du projet - Femmes</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dirty="0">
                          <a:effectLst/>
                        </a:rPr>
                        <a:t>   </a:t>
                      </a:r>
                      <a:endParaRPr lang="fr-GN"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dirty="0" err="1">
                          <a:effectLst/>
                        </a:rPr>
                        <a:t>Number</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0.00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4,000.00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15,000.00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30,000.00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a:effectLst/>
                        </a:rPr>
                        <a:t>50,000.00</a:t>
                      </a:r>
                      <a:endParaRPr lang="fr-GN" sz="1000" b="1" i="0" u="none" strike="noStrike">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60,000.00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3943026557"/>
                  </a:ext>
                </a:extLst>
              </a:tr>
              <a:tr h="189097">
                <a:tc>
                  <a:txBody>
                    <a:bodyPr/>
                    <a:lstStyle/>
                    <a:p>
                      <a:pPr algn="l" fontAlgn="ctr"/>
                      <a:r>
                        <a:rPr lang="fr-CA" sz="1000" u="none" strike="noStrike">
                          <a:effectLst/>
                        </a:rPr>
                        <a:t>Producteurs touchés par les biens et services du projet - Jeunes</a:t>
                      </a:r>
                      <a:endParaRPr lang="fr-CA"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a:effectLst/>
                        </a:rPr>
                        <a:t> </a:t>
                      </a:r>
                      <a:endParaRPr lang="fr-GN" sz="1000" b="0" i="0" u="none" strike="noStrike">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dirty="0">
                          <a:effectLst/>
                        </a:rPr>
                        <a:t>   </a:t>
                      </a:r>
                      <a:endParaRPr lang="fr-GN"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FR" sz="1000" u="none" strike="noStrike" dirty="0" err="1">
                          <a:effectLst/>
                        </a:rPr>
                        <a:t>Number</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l" fontAlgn="ctr"/>
                      <a:r>
                        <a:rPr lang="fr-GN" sz="1000" u="none" strike="noStrike" dirty="0">
                          <a:effectLst/>
                        </a:rPr>
                        <a:t>0.00 </a:t>
                      </a:r>
                      <a:endParaRPr lang="fr-GN" sz="1000" b="0"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3,000.00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10,000.00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20,000.00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40,000.00</a:t>
                      </a:r>
                      <a:endParaRPr lang="fr-GN" sz="1000" b="1" i="0" u="none" strike="noStrike" dirty="0">
                        <a:solidFill>
                          <a:srgbClr val="000000"/>
                        </a:solidFill>
                        <a:effectLst/>
                        <a:latin typeface="Calibri" panose="020F0502020204030204" pitchFamily="34" charset="0"/>
                      </a:endParaRPr>
                    </a:p>
                  </a:txBody>
                  <a:tcPr marL="5618" marR="5618" marT="5618" marB="0" anchor="ctr"/>
                </a:tc>
                <a:tc>
                  <a:txBody>
                    <a:bodyPr/>
                    <a:lstStyle/>
                    <a:p>
                      <a:pPr algn="r" fontAlgn="ctr"/>
                      <a:r>
                        <a:rPr lang="fr-GN" sz="1000" b="1" u="none" strike="noStrike" dirty="0">
                          <a:effectLst/>
                        </a:rPr>
                        <a:t>45,000.00</a:t>
                      </a:r>
                      <a:endParaRPr lang="fr-GN" sz="1000" b="1" i="0" u="none" strike="noStrike" dirty="0">
                        <a:solidFill>
                          <a:srgbClr val="000000"/>
                        </a:solidFill>
                        <a:effectLst/>
                        <a:latin typeface="Calibri" panose="020F0502020204030204" pitchFamily="34" charset="0"/>
                      </a:endParaRPr>
                    </a:p>
                  </a:txBody>
                  <a:tcPr marL="5618" marR="5618" marT="5618" marB="0" anchor="ctr"/>
                </a:tc>
                <a:extLst>
                  <a:ext uri="{0D108BD9-81ED-4DB2-BD59-A6C34878D82A}">
                    <a16:rowId xmlns:a16="http://schemas.microsoft.com/office/drawing/2014/main" val="2513467880"/>
                  </a:ext>
                </a:extLst>
              </a:tr>
            </a:tbl>
          </a:graphicData>
        </a:graphic>
      </p:graphicFrame>
    </p:spTree>
    <p:extLst>
      <p:ext uri="{BB962C8B-B14F-4D97-AF65-F5344CB8AC3E}">
        <p14:creationId xmlns:p14="http://schemas.microsoft.com/office/powerpoint/2010/main" val="2459788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C8F2F-0B8D-4BEB-A128-00DE84A26E3D}"/>
              </a:ext>
            </a:extLst>
          </p:cNvPr>
          <p:cNvSpPr>
            <a:spLocks noGrp="1"/>
          </p:cNvSpPr>
          <p:nvPr>
            <p:ph type="title"/>
          </p:nvPr>
        </p:nvSpPr>
        <p:spPr/>
        <p:txBody>
          <a:bodyPr>
            <a:normAutofit fontScale="90000"/>
          </a:bodyPr>
          <a:lstStyle/>
          <a:p>
            <a:r>
              <a:rPr lang="fr-FR" dirty="0"/>
              <a:t>CADRE DE RESULTATS DU PROJET</a:t>
            </a:r>
            <a:endParaRPr lang="fr-GN" dirty="0"/>
          </a:p>
        </p:txBody>
      </p:sp>
      <p:graphicFrame>
        <p:nvGraphicFramePr>
          <p:cNvPr id="6" name="Tableau 5">
            <a:extLst>
              <a:ext uri="{FF2B5EF4-FFF2-40B4-BE49-F238E27FC236}">
                <a16:creationId xmlns:a16="http://schemas.microsoft.com/office/drawing/2014/main" id="{F9F31163-FC03-427E-86A9-51FF47859AB8}"/>
              </a:ext>
            </a:extLst>
          </p:cNvPr>
          <p:cNvGraphicFramePr>
            <a:graphicFrameLocks noGrp="1"/>
          </p:cNvGraphicFramePr>
          <p:nvPr>
            <p:extLst>
              <p:ext uri="{D42A27DB-BD31-4B8C-83A1-F6EECF244321}">
                <p14:modId xmlns:p14="http://schemas.microsoft.com/office/powerpoint/2010/main" val="3607285969"/>
              </p:ext>
            </p:extLst>
          </p:nvPr>
        </p:nvGraphicFramePr>
        <p:xfrm>
          <a:off x="895350" y="1411288"/>
          <a:ext cx="10534653" cy="4593015"/>
        </p:xfrm>
        <a:graphic>
          <a:graphicData uri="http://schemas.openxmlformats.org/drawingml/2006/table">
            <a:tbl>
              <a:tblPr>
                <a:tableStyleId>{69CF1AB2-1976-4502-BF36-3FF5EA218861}</a:tableStyleId>
              </a:tblPr>
              <a:tblGrid>
                <a:gridCol w="3879038">
                  <a:extLst>
                    <a:ext uri="{9D8B030D-6E8A-4147-A177-3AD203B41FA5}">
                      <a16:colId xmlns:a16="http://schemas.microsoft.com/office/drawing/2014/main" val="3199563813"/>
                    </a:ext>
                  </a:extLst>
                </a:gridCol>
                <a:gridCol w="394709">
                  <a:extLst>
                    <a:ext uri="{9D8B030D-6E8A-4147-A177-3AD203B41FA5}">
                      <a16:colId xmlns:a16="http://schemas.microsoft.com/office/drawing/2014/main" val="1989884451"/>
                    </a:ext>
                  </a:extLst>
                </a:gridCol>
                <a:gridCol w="544426">
                  <a:extLst>
                    <a:ext uri="{9D8B030D-6E8A-4147-A177-3AD203B41FA5}">
                      <a16:colId xmlns:a16="http://schemas.microsoft.com/office/drawing/2014/main" val="784626066"/>
                    </a:ext>
                  </a:extLst>
                </a:gridCol>
                <a:gridCol w="816640">
                  <a:extLst>
                    <a:ext uri="{9D8B030D-6E8A-4147-A177-3AD203B41FA5}">
                      <a16:colId xmlns:a16="http://schemas.microsoft.com/office/drawing/2014/main" val="759157828"/>
                    </a:ext>
                  </a:extLst>
                </a:gridCol>
                <a:gridCol w="816640">
                  <a:extLst>
                    <a:ext uri="{9D8B030D-6E8A-4147-A177-3AD203B41FA5}">
                      <a16:colId xmlns:a16="http://schemas.microsoft.com/office/drawing/2014/main" val="1484255882"/>
                    </a:ext>
                  </a:extLst>
                </a:gridCol>
                <a:gridCol w="816640">
                  <a:extLst>
                    <a:ext uri="{9D8B030D-6E8A-4147-A177-3AD203B41FA5}">
                      <a16:colId xmlns:a16="http://schemas.microsoft.com/office/drawing/2014/main" val="1383405830"/>
                    </a:ext>
                  </a:extLst>
                </a:gridCol>
                <a:gridCol w="816640">
                  <a:extLst>
                    <a:ext uri="{9D8B030D-6E8A-4147-A177-3AD203B41FA5}">
                      <a16:colId xmlns:a16="http://schemas.microsoft.com/office/drawing/2014/main" val="2256855229"/>
                    </a:ext>
                  </a:extLst>
                </a:gridCol>
                <a:gridCol w="816640">
                  <a:extLst>
                    <a:ext uri="{9D8B030D-6E8A-4147-A177-3AD203B41FA5}">
                      <a16:colId xmlns:a16="http://schemas.microsoft.com/office/drawing/2014/main" val="1425045764"/>
                    </a:ext>
                  </a:extLst>
                </a:gridCol>
                <a:gridCol w="816640">
                  <a:extLst>
                    <a:ext uri="{9D8B030D-6E8A-4147-A177-3AD203B41FA5}">
                      <a16:colId xmlns:a16="http://schemas.microsoft.com/office/drawing/2014/main" val="3009219552"/>
                    </a:ext>
                  </a:extLst>
                </a:gridCol>
                <a:gridCol w="816640">
                  <a:extLst>
                    <a:ext uri="{9D8B030D-6E8A-4147-A177-3AD203B41FA5}">
                      <a16:colId xmlns:a16="http://schemas.microsoft.com/office/drawing/2014/main" val="2592957835"/>
                    </a:ext>
                  </a:extLst>
                </a:gridCol>
              </a:tblGrid>
              <a:tr h="585728">
                <a:tc rowSpan="2">
                  <a:txBody>
                    <a:bodyPr/>
                    <a:lstStyle/>
                    <a:p>
                      <a:pPr algn="l" fontAlgn="ctr"/>
                      <a:r>
                        <a:rPr lang="en-US" sz="1400" b="1" u="none" strike="noStrike" dirty="0">
                          <a:effectLst/>
                        </a:rPr>
                        <a:t>PDO Indicators by Objectives / Outcomes </a:t>
                      </a:r>
                      <a:endParaRPr lang="en-US"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DLI </a:t>
                      </a:r>
                      <a:endParaRPr lang="fr-FR"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a:effectLst/>
                        </a:rPr>
                        <a:t>CRI </a:t>
                      </a:r>
                      <a:endParaRPr lang="fr-FR" sz="1400" b="1" i="0" u="none" strike="noStrike">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Unité de mesure</a:t>
                      </a:r>
                      <a:endParaRPr lang="fr-FR"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Baseline </a:t>
                      </a:r>
                      <a:endParaRPr lang="fr-FR" sz="1400" b="1" i="0" u="none" strike="noStrike" dirty="0">
                        <a:solidFill>
                          <a:srgbClr val="002060"/>
                        </a:solidFill>
                        <a:effectLst/>
                        <a:latin typeface="Calibri" panose="020F0502020204030204" pitchFamily="34" charset="0"/>
                      </a:endParaRPr>
                    </a:p>
                  </a:txBody>
                  <a:tcPr marL="6350" marR="6350" marT="6350" marB="0" anchor="ctr"/>
                </a:tc>
                <a:tc gridSpan="4">
                  <a:txBody>
                    <a:bodyPr/>
                    <a:lstStyle/>
                    <a:p>
                      <a:pPr algn="ctr" fontAlgn="ctr"/>
                      <a:r>
                        <a:rPr lang="fr-FR" sz="1400" b="1" u="none" strike="noStrike">
                          <a:effectLst/>
                        </a:rPr>
                        <a:t>Intermediate Targets </a:t>
                      </a:r>
                      <a:endParaRPr lang="fr-FR" sz="1400" b="1" i="0" u="none" strike="noStrike">
                        <a:solidFill>
                          <a:srgbClr val="002060"/>
                        </a:solidFill>
                        <a:effectLst/>
                        <a:latin typeface="Calibri" panose="020F0502020204030204" pitchFamily="34" charset="0"/>
                      </a:endParaRPr>
                    </a:p>
                  </a:txBody>
                  <a:tcPr marL="6350" marR="6350" marT="6350" marB="0" anchor="ctr"/>
                </a:tc>
                <a:tc hMerge="1">
                  <a:txBody>
                    <a:bodyPr/>
                    <a:lstStyle/>
                    <a:p>
                      <a:endParaRPr lang="fr-GN"/>
                    </a:p>
                  </a:txBody>
                  <a:tcPr/>
                </a:tc>
                <a:tc hMerge="1">
                  <a:txBody>
                    <a:bodyPr/>
                    <a:lstStyle/>
                    <a:p>
                      <a:endParaRPr lang="fr-GN"/>
                    </a:p>
                  </a:txBody>
                  <a:tcPr/>
                </a:tc>
                <a:tc hMerge="1">
                  <a:txBody>
                    <a:bodyPr/>
                    <a:lstStyle/>
                    <a:p>
                      <a:endParaRPr lang="fr-GN"/>
                    </a:p>
                  </a:txBody>
                  <a:tcPr/>
                </a:tc>
                <a:tc>
                  <a:txBody>
                    <a:bodyPr/>
                    <a:lstStyle/>
                    <a:p>
                      <a:pPr algn="l" fontAlgn="ctr"/>
                      <a:r>
                        <a:rPr lang="fr-CA" sz="1400" b="1" u="none" strike="noStrike">
                          <a:effectLst/>
                        </a:rPr>
                        <a:t>Cible en fin de projet</a:t>
                      </a:r>
                      <a:endParaRPr lang="fr-CA" sz="1400" b="1" i="0" u="none" strike="noStrike">
                        <a:solidFill>
                          <a:srgbClr val="00206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12776853"/>
                  </a:ext>
                </a:extLst>
              </a:tr>
              <a:tr h="326614">
                <a:tc vMerge="1">
                  <a:txBody>
                    <a:bodyPr/>
                    <a:lstStyle/>
                    <a:p>
                      <a:endParaRPr lang="fr-GN"/>
                    </a:p>
                  </a:txBody>
                  <a:tcPr/>
                </a:tc>
                <a:tc vMerge="1">
                  <a:txBody>
                    <a:bodyPr/>
                    <a:lstStyle/>
                    <a:p>
                      <a:endParaRPr lang="fr-GN"/>
                    </a:p>
                  </a:txBody>
                  <a:tcPr/>
                </a:tc>
                <a:tc vMerge="1">
                  <a:txBody>
                    <a:bodyPr/>
                    <a:lstStyle/>
                    <a:p>
                      <a:endParaRPr lang="fr-GN"/>
                    </a:p>
                  </a:txBody>
                  <a:tcPr/>
                </a:tc>
                <a:tc vMerge="1">
                  <a:txBody>
                    <a:bodyPr/>
                    <a:lstStyle/>
                    <a:p>
                      <a:endParaRPr lang="fr-GN"/>
                    </a:p>
                  </a:txBody>
                  <a:tcPr/>
                </a:tc>
                <a:tc vMerge="1">
                  <a:txBody>
                    <a:bodyPr/>
                    <a:lstStyle/>
                    <a:p>
                      <a:endParaRPr lang="fr-GN"/>
                    </a:p>
                  </a:txBody>
                  <a:tcPr/>
                </a:tc>
                <a:tc>
                  <a:txBody>
                    <a:bodyPr/>
                    <a:lstStyle/>
                    <a:p>
                      <a:pPr algn="r" fontAlgn="ctr"/>
                      <a:r>
                        <a:rPr lang="fr-GN" sz="1400" b="1" u="none" strike="noStrike" dirty="0">
                          <a:effectLst/>
                        </a:rPr>
                        <a:t>1</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2</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3</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4</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5</a:t>
                      </a:r>
                      <a:endParaRPr lang="fr-GN" sz="1400" b="1" i="0" u="none" strike="noStrike" dirty="0">
                        <a:solidFill>
                          <a:srgbClr val="00206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79900949"/>
                  </a:ext>
                </a:extLst>
              </a:tr>
              <a:tr h="326614">
                <a:tc gridSpan="10">
                  <a:txBody>
                    <a:bodyPr/>
                    <a:lstStyle/>
                    <a:p>
                      <a:pPr algn="l" fontAlgn="ctr"/>
                      <a:r>
                        <a:rPr lang="en-US" sz="1100" b="1" u="none" strike="noStrike" dirty="0">
                          <a:effectLst/>
                        </a:rPr>
                        <a:t>Component 1 : Increasing agricultural productivity </a:t>
                      </a:r>
                      <a:endParaRPr lang="en-US" sz="11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2142633500"/>
                  </a:ext>
                </a:extLst>
              </a:tr>
              <a:tr h="577018">
                <a:tc>
                  <a:txBody>
                    <a:bodyPr/>
                    <a:lstStyle/>
                    <a:p>
                      <a:pPr algn="l" fontAlgn="ctr"/>
                      <a:r>
                        <a:rPr lang="fr-CA" sz="1100" u="none" strike="noStrike">
                          <a:effectLst/>
                        </a:rPr>
                        <a:t>Superficie réhabilité ou doté d’un nouveau système d’irrigation ou de drainage pour la maîtrise de l’eau </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Yes </a:t>
                      </a:r>
                      <a:endParaRPr lang="fr-FR" sz="1100" b="0" i="0" u="none" strike="noStrike">
                        <a:solidFill>
                          <a:srgbClr val="000000"/>
                        </a:solidFill>
                        <a:effectLst/>
                        <a:latin typeface="Segoe UI Symbol" panose="020B0502040204020203" pitchFamily="34" charset="0"/>
                      </a:endParaRPr>
                    </a:p>
                  </a:txBody>
                  <a:tcPr marL="6350" marR="6350" marT="6350" marB="0" anchor="ctr"/>
                </a:tc>
                <a:tc>
                  <a:txBody>
                    <a:bodyPr/>
                    <a:lstStyle/>
                    <a:p>
                      <a:pPr algn="l" fontAlgn="ctr"/>
                      <a:r>
                        <a:rPr lang="fr-FR" sz="1100" u="none" strike="noStrike">
                          <a:effectLst/>
                        </a:rPr>
                        <a:t>Hectare (Ha)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0.00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1,500.00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3,000.00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3,000.00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91882679"/>
                  </a:ext>
                </a:extLst>
              </a:tr>
              <a:tr h="577018">
                <a:tc>
                  <a:txBody>
                    <a:bodyPr/>
                    <a:lstStyle/>
                    <a:p>
                      <a:pPr algn="l" fontAlgn="ctr"/>
                      <a:r>
                        <a:rPr lang="fr-CA" sz="1100" u="none" strike="noStrike">
                          <a:effectLst/>
                        </a:rPr>
                        <a:t>Nombre d’associations d’usagers de l’eau opérationnelles créées et/ou renforcées</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0.00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25.00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50.00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50.00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71682069"/>
                  </a:ext>
                </a:extLst>
              </a:tr>
              <a:tr h="577018">
                <a:tc>
                  <a:txBody>
                    <a:bodyPr/>
                    <a:lstStyle/>
                    <a:p>
                      <a:pPr algn="l" fontAlgn="ctr"/>
                      <a:r>
                        <a:rPr lang="fr-CA" sz="1100" u="none" strike="noStrike">
                          <a:effectLst/>
                        </a:rPr>
                        <a:t>Superficie couverte par les technologies améliorées diffusées par le projet </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Hectare (Ha)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0.00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5,000.00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10,000.00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30,000.00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40,000.00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50,000.00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39140323"/>
                  </a:ext>
                </a:extLst>
              </a:tr>
              <a:tr h="577018">
                <a:tc>
                  <a:txBody>
                    <a:bodyPr/>
                    <a:lstStyle/>
                    <a:p>
                      <a:pPr algn="l" fontAlgn="ctr"/>
                      <a:r>
                        <a:rPr lang="fr-CA" sz="1100" u="none" strike="noStrike">
                          <a:effectLst/>
                        </a:rPr>
                        <a:t>Nombre d’utilisateurs de technologies améliorées diffusées par le projet (ventilées par sexe)  </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0.00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5,000.00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25,000.00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50,000.00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75,000.00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100,000.00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56565385"/>
                  </a:ext>
                </a:extLst>
              </a:tr>
              <a:tr h="577018">
                <a:tc>
                  <a:txBody>
                    <a:bodyPr/>
                    <a:lstStyle/>
                    <a:p>
                      <a:pPr algn="l" fontAlgn="ctr"/>
                      <a:r>
                        <a:rPr lang="fr-CA" sz="1100" u="none" strike="noStrike">
                          <a:effectLst/>
                        </a:rPr>
                        <a:t>Nombre d’utilisateurs de technologies améliorées diffusées par le projet - femmes</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0.00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2,000.00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10,000.00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20,000.00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30,000.00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40,000.00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6490806"/>
                  </a:ext>
                </a:extLst>
              </a:tr>
              <a:tr h="408267">
                <a:tc>
                  <a:txBody>
                    <a:bodyPr/>
                    <a:lstStyle/>
                    <a:p>
                      <a:pPr algn="l" fontAlgn="ctr"/>
                      <a:r>
                        <a:rPr lang="fr-CA" sz="1100" u="none" strike="noStrike">
                          <a:effectLst/>
                        </a:rPr>
                        <a:t>Nombre de techniciens agricoles formés (ventilés par sexe)</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0.00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500.00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700.00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a:effectLst/>
                        </a:rPr>
                        <a:t>800.00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1,000.00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u="none" strike="noStrike" dirty="0">
                          <a:effectLst/>
                        </a:rPr>
                        <a:t>1,000.00</a:t>
                      </a:r>
                      <a:endParaRPr lang="fr-GN"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9845252"/>
                  </a:ext>
                </a:extLst>
              </a:tr>
            </a:tbl>
          </a:graphicData>
        </a:graphic>
      </p:graphicFrame>
    </p:spTree>
    <p:extLst>
      <p:ext uri="{BB962C8B-B14F-4D97-AF65-F5344CB8AC3E}">
        <p14:creationId xmlns:p14="http://schemas.microsoft.com/office/powerpoint/2010/main" val="425007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C8F2F-0B8D-4BEB-A128-00DE84A26E3D}"/>
              </a:ext>
            </a:extLst>
          </p:cNvPr>
          <p:cNvSpPr>
            <a:spLocks noGrp="1"/>
          </p:cNvSpPr>
          <p:nvPr>
            <p:ph type="title"/>
          </p:nvPr>
        </p:nvSpPr>
        <p:spPr/>
        <p:txBody>
          <a:bodyPr>
            <a:normAutofit fontScale="90000"/>
          </a:bodyPr>
          <a:lstStyle/>
          <a:p>
            <a:r>
              <a:rPr lang="fr-FR" dirty="0"/>
              <a:t>CADRE DE RESULTATS DU PROJET</a:t>
            </a:r>
            <a:endParaRPr lang="fr-GN" dirty="0"/>
          </a:p>
        </p:txBody>
      </p:sp>
      <p:graphicFrame>
        <p:nvGraphicFramePr>
          <p:cNvPr id="3" name="Tableau 2">
            <a:extLst>
              <a:ext uri="{FF2B5EF4-FFF2-40B4-BE49-F238E27FC236}">
                <a16:creationId xmlns:a16="http://schemas.microsoft.com/office/drawing/2014/main" id="{0B760F69-FCCD-40A3-BA55-AE9049BEBC2B}"/>
              </a:ext>
            </a:extLst>
          </p:cNvPr>
          <p:cNvGraphicFramePr>
            <a:graphicFrameLocks noGrp="1"/>
          </p:cNvGraphicFramePr>
          <p:nvPr>
            <p:extLst>
              <p:ext uri="{D42A27DB-BD31-4B8C-83A1-F6EECF244321}">
                <p14:modId xmlns:p14="http://schemas.microsoft.com/office/powerpoint/2010/main" val="1610472396"/>
              </p:ext>
            </p:extLst>
          </p:nvPr>
        </p:nvGraphicFramePr>
        <p:xfrm>
          <a:off x="361950" y="1184275"/>
          <a:ext cx="11366614" cy="4806955"/>
        </p:xfrm>
        <a:graphic>
          <a:graphicData uri="http://schemas.openxmlformats.org/drawingml/2006/table">
            <a:tbl>
              <a:tblPr>
                <a:tableStyleId>{5C22544A-7EE6-4342-B048-85BDC9FD1C3A}</a:tableStyleId>
              </a:tblPr>
              <a:tblGrid>
                <a:gridCol w="4185380">
                  <a:extLst>
                    <a:ext uri="{9D8B030D-6E8A-4147-A177-3AD203B41FA5}">
                      <a16:colId xmlns:a16="http://schemas.microsoft.com/office/drawing/2014/main" val="856406362"/>
                    </a:ext>
                  </a:extLst>
                </a:gridCol>
                <a:gridCol w="425881">
                  <a:extLst>
                    <a:ext uri="{9D8B030D-6E8A-4147-A177-3AD203B41FA5}">
                      <a16:colId xmlns:a16="http://schemas.microsoft.com/office/drawing/2014/main" val="3992743747"/>
                    </a:ext>
                  </a:extLst>
                </a:gridCol>
                <a:gridCol w="587422">
                  <a:extLst>
                    <a:ext uri="{9D8B030D-6E8A-4147-A177-3AD203B41FA5}">
                      <a16:colId xmlns:a16="http://schemas.microsoft.com/office/drawing/2014/main" val="3933216395"/>
                    </a:ext>
                  </a:extLst>
                </a:gridCol>
                <a:gridCol w="881133">
                  <a:extLst>
                    <a:ext uri="{9D8B030D-6E8A-4147-A177-3AD203B41FA5}">
                      <a16:colId xmlns:a16="http://schemas.microsoft.com/office/drawing/2014/main" val="1497105108"/>
                    </a:ext>
                  </a:extLst>
                </a:gridCol>
                <a:gridCol w="881133">
                  <a:extLst>
                    <a:ext uri="{9D8B030D-6E8A-4147-A177-3AD203B41FA5}">
                      <a16:colId xmlns:a16="http://schemas.microsoft.com/office/drawing/2014/main" val="1165471576"/>
                    </a:ext>
                  </a:extLst>
                </a:gridCol>
                <a:gridCol w="881133">
                  <a:extLst>
                    <a:ext uri="{9D8B030D-6E8A-4147-A177-3AD203B41FA5}">
                      <a16:colId xmlns:a16="http://schemas.microsoft.com/office/drawing/2014/main" val="658394981"/>
                    </a:ext>
                  </a:extLst>
                </a:gridCol>
                <a:gridCol w="881133">
                  <a:extLst>
                    <a:ext uri="{9D8B030D-6E8A-4147-A177-3AD203B41FA5}">
                      <a16:colId xmlns:a16="http://schemas.microsoft.com/office/drawing/2014/main" val="3495508453"/>
                    </a:ext>
                  </a:extLst>
                </a:gridCol>
                <a:gridCol w="881133">
                  <a:extLst>
                    <a:ext uri="{9D8B030D-6E8A-4147-A177-3AD203B41FA5}">
                      <a16:colId xmlns:a16="http://schemas.microsoft.com/office/drawing/2014/main" val="918807136"/>
                    </a:ext>
                  </a:extLst>
                </a:gridCol>
                <a:gridCol w="881133">
                  <a:extLst>
                    <a:ext uri="{9D8B030D-6E8A-4147-A177-3AD203B41FA5}">
                      <a16:colId xmlns:a16="http://schemas.microsoft.com/office/drawing/2014/main" val="4040288296"/>
                    </a:ext>
                  </a:extLst>
                </a:gridCol>
                <a:gridCol w="881133">
                  <a:extLst>
                    <a:ext uri="{9D8B030D-6E8A-4147-A177-3AD203B41FA5}">
                      <a16:colId xmlns:a16="http://schemas.microsoft.com/office/drawing/2014/main" val="1141450995"/>
                    </a:ext>
                  </a:extLst>
                </a:gridCol>
              </a:tblGrid>
              <a:tr h="449920">
                <a:tc rowSpan="2">
                  <a:txBody>
                    <a:bodyPr/>
                    <a:lstStyle/>
                    <a:p>
                      <a:pPr algn="l" fontAlgn="ctr"/>
                      <a:r>
                        <a:rPr lang="en-US" sz="1400" b="1" u="none" strike="noStrike" dirty="0">
                          <a:effectLst/>
                        </a:rPr>
                        <a:t>PDO Indicators by Objectives / Outcomes </a:t>
                      </a:r>
                      <a:endParaRPr lang="en-US"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DLI </a:t>
                      </a:r>
                      <a:endParaRPr lang="fr-FR"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CRI </a:t>
                      </a:r>
                      <a:endParaRPr lang="fr-FR"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Unité de mesure</a:t>
                      </a:r>
                      <a:endParaRPr lang="fr-FR" sz="1400" b="1" i="0" u="none" strike="noStrike" dirty="0">
                        <a:solidFill>
                          <a:srgbClr val="002060"/>
                        </a:solidFill>
                        <a:effectLst/>
                        <a:latin typeface="Calibri" panose="020F0502020204030204" pitchFamily="34" charset="0"/>
                      </a:endParaRPr>
                    </a:p>
                  </a:txBody>
                  <a:tcPr marL="6350" marR="6350" marT="6350" marB="0" anchor="ctr"/>
                </a:tc>
                <a:tc rowSpan="2">
                  <a:txBody>
                    <a:bodyPr/>
                    <a:lstStyle/>
                    <a:p>
                      <a:pPr algn="l" fontAlgn="ctr"/>
                      <a:r>
                        <a:rPr lang="fr-FR" sz="1400" b="1" u="none" strike="noStrike" dirty="0">
                          <a:effectLst/>
                        </a:rPr>
                        <a:t>Baseline </a:t>
                      </a:r>
                      <a:endParaRPr lang="fr-FR" sz="1400" b="1" i="0" u="none" strike="noStrike" dirty="0">
                        <a:solidFill>
                          <a:srgbClr val="002060"/>
                        </a:solidFill>
                        <a:effectLst/>
                        <a:latin typeface="Calibri" panose="020F0502020204030204" pitchFamily="34" charset="0"/>
                      </a:endParaRPr>
                    </a:p>
                  </a:txBody>
                  <a:tcPr marL="6350" marR="6350" marT="6350" marB="0" anchor="ctr"/>
                </a:tc>
                <a:tc gridSpan="4">
                  <a:txBody>
                    <a:bodyPr/>
                    <a:lstStyle/>
                    <a:p>
                      <a:pPr algn="ctr" fontAlgn="ctr"/>
                      <a:r>
                        <a:rPr lang="fr-FR" sz="1400" b="1" u="none" strike="noStrike" dirty="0" err="1">
                          <a:effectLst/>
                        </a:rPr>
                        <a:t>Intermediate</a:t>
                      </a:r>
                      <a:r>
                        <a:rPr lang="fr-FR" sz="1400" b="1" u="none" strike="noStrike" dirty="0">
                          <a:effectLst/>
                        </a:rPr>
                        <a:t> </a:t>
                      </a:r>
                      <a:r>
                        <a:rPr lang="fr-FR" sz="1400" b="1" u="none" strike="noStrike" dirty="0" err="1">
                          <a:effectLst/>
                        </a:rPr>
                        <a:t>Targets</a:t>
                      </a:r>
                      <a:r>
                        <a:rPr lang="fr-FR" sz="1400" b="1" u="none" strike="noStrike" dirty="0">
                          <a:effectLst/>
                        </a:rPr>
                        <a:t> </a:t>
                      </a:r>
                      <a:endParaRPr lang="fr-FR" sz="1400" b="1" i="0" u="none" strike="noStrike" dirty="0">
                        <a:solidFill>
                          <a:srgbClr val="002060"/>
                        </a:solidFill>
                        <a:effectLst/>
                        <a:latin typeface="Calibri" panose="020F0502020204030204" pitchFamily="34" charset="0"/>
                      </a:endParaRPr>
                    </a:p>
                  </a:txBody>
                  <a:tcPr marL="6350" marR="6350" marT="6350" marB="0" anchor="ctr"/>
                </a:tc>
                <a:tc hMerge="1">
                  <a:txBody>
                    <a:bodyPr/>
                    <a:lstStyle/>
                    <a:p>
                      <a:endParaRPr lang="fr-GN"/>
                    </a:p>
                  </a:txBody>
                  <a:tcPr/>
                </a:tc>
                <a:tc hMerge="1">
                  <a:txBody>
                    <a:bodyPr/>
                    <a:lstStyle/>
                    <a:p>
                      <a:endParaRPr lang="fr-GN"/>
                    </a:p>
                  </a:txBody>
                  <a:tcPr/>
                </a:tc>
                <a:tc hMerge="1">
                  <a:txBody>
                    <a:bodyPr/>
                    <a:lstStyle/>
                    <a:p>
                      <a:endParaRPr lang="fr-GN"/>
                    </a:p>
                  </a:txBody>
                  <a:tcPr/>
                </a:tc>
                <a:tc>
                  <a:txBody>
                    <a:bodyPr/>
                    <a:lstStyle/>
                    <a:p>
                      <a:pPr algn="l" fontAlgn="ctr"/>
                      <a:r>
                        <a:rPr lang="fr-CA" sz="1400" b="1" u="none" strike="noStrike">
                          <a:effectLst/>
                        </a:rPr>
                        <a:t>Cible en fin de projet</a:t>
                      </a:r>
                      <a:endParaRPr lang="fr-CA" sz="1400" b="1" i="0" u="none" strike="noStrike">
                        <a:solidFill>
                          <a:srgbClr val="00206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5519647"/>
                  </a:ext>
                </a:extLst>
              </a:tr>
              <a:tr h="250885">
                <a:tc vMerge="1">
                  <a:txBody>
                    <a:bodyPr/>
                    <a:lstStyle/>
                    <a:p>
                      <a:endParaRPr lang="fr-GN"/>
                    </a:p>
                  </a:txBody>
                  <a:tcPr/>
                </a:tc>
                <a:tc vMerge="1">
                  <a:txBody>
                    <a:bodyPr/>
                    <a:lstStyle/>
                    <a:p>
                      <a:endParaRPr lang="fr-GN"/>
                    </a:p>
                  </a:txBody>
                  <a:tcPr/>
                </a:tc>
                <a:tc vMerge="1">
                  <a:txBody>
                    <a:bodyPr/>
                    <a:lstStyle/>
                    <a:p>
                      <a:endParaRPr lang="fr-GN"/>
                    </a:p>
                  </a:txBody>
                  <a:tcPr/>
                </a:tc>
                <a:tc vMerge="1">
                  <a:txBody>
                    <a:bodyPr/>
                    <a:lstStyle/>
                    <a:p>
                      <a:endParaRPr lang="fr-GN"/>
                    </a:p>
                  </a:txBody>
                  <a:tcPr/>
                </a:tc>
                <a:tc vMerge="1">
                  <a:txBody>
                    <a:bodyPr/>
                    <a:lstStyle/>
                    <a:p>
                      <a:endParaRPr lang="fr-GN"/>
                    </a:p>
                  </a:txBody>
                  <a:tcPr/>
                </a:tc>
                <a:tc>
                  <a:txBody>
                    <a:bodyPr/>
                    <a:lstStyle/>
                    <a:p>
                      <a:pPr algn="r" fontAlgn="ctr"/>
                      <a:r>
                        <a:rPr lang="fr-GN" sz="1400" b="1" u="none" strike="noStrike">
                          <a:effectLst/>
                        </a:rPr>
                        <a:t>1</a:t>
                      </a:r>
                      <a:endParaRPr lang="fr-GN" sz="1400" b="1" i="0" u="none" strike="noStrike">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2</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3</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4</a:t>
                      </a:r>
                      <a:endParaRPr lang="fr-GN" sz="1400" b="1" i="0" u="none" strike="noStrike" dirty="0">
                        <a:solidFill>
                          <a:srgbClr val="002060"/>
                        </a:solidFill>
                        <a:effectLst/>
                        <a:latin typeface="Calibri" panose="020F0502020204030204" pitchFamily="34" charset="0"/>
                      </a:endParaRPr>
                    </a:p>
                  </a:txBody>
                  <a:tcPr marL="6350" marR="6350" marT="6350" marB="0" anchor="ctr"/>
                </a:tc>
                <a:tc>
                  <a:txBody>
                    <a:bodyPr/>
                    <a:lstStyle/>
                    <a:p>
                      <a:pPr algn="r" fontAlgn="ctr"/>
                      <a:r>
                        <a:rPr lang="fr-GN" sz="1400" b="1" u="none" strike="noStrike" dirty="0">
                          <a:effectLst/>
                        </a:rPr>
                        <a:t>5</a:t>
                      </a:r>
                      <a:endParaRPr lang="fr-GN" sz="1400" b="1" i="0" u="none" strike="noStrike" dirty="0">
                        <a:solidFill>
                          <a:srgbClr val="00206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85610920"/>
                  </a:ext>
                </a:extLst>
              </a:tr>
              <a:tr h="250885">
                <a:tc gridSpan="10">
                  <a:txBody>
                    <a:bodyPr/>
                    <a:lstStyle/>
                    <a:p>
                      <a:pPr algn="l" fontAlgn="ctr"/>
                      <a:r>
                        <a:rPr lang="en-US" sz="1200" b="1" u="none" strike="noStrike" dirty="0">
                          <a:effectLst/>
                        </a:rPr>
                        <a:t>Component 2 : Increasing market access </a:t>
                      </a:r>
                      <a:endParaRPr lang="en-US" sz="12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729249220"/>
                  </a:ext>
                </a:extLst>
              </a:tr>
              <a:tr h="443230">
                <a:tc>
                  <a:txBody>
                    <a:bodyPr/>
                    <a:lstStyle/>
                    <a:p>
                      <a:pPr algn="l" fontAlgn="ctr"/>
                      <a:r>
                        <a:rPr lang="fr-CA" sz="1100" u="none" strike="noStrike" dirty="0">
                          <a:effectLst/>
                        </a:rPr>
                        <a:t>Nombre de micro-projets financés par la subvention à coût-partagé</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0.00 </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200.00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600.00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900.00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900.00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14584070"/>
                  </a:ext>
                </a:extLst>
              </a:tr>
              <a:tr h="443230">
                <a:tc>
                  <a:txBody>
                    <a:bodyPr/>
                    <a:lstStyle/>
                    <a:p>
                      <a:pPr algn="l" fontAlgn="ctr"/>
                      <a:r>
                        <a:rPr lang="fr-CA" sz="1100" u="none" strike="noStrike">
                          <a:effectLst/>
                        </a:rPr>
                        <a:t>Nombre de sous-projets financés par la subvention à coût-partagé pour les petites et moyennes entreprises (PME)</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0.00 </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20.00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50.00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50.00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50.00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57778460"/>
                  </a:ext>
                </a:extLst>
              </a:tr>
              <a:tr h="443230">
                <a:tc>
                  <a:txBody>
                    <a:bodyPr/>
                    <a:lstStyle/>
                    <a:p>
                      <a:pPr algn="l" fontAlgn="ctr"/>
                      <a:r>
                        <a:rPr lang="fr-CA" sz="1100" u="none" strike="noStrike" dirty="0">
                          <a:effectLst/>
                        </a:rPr>
                        <a:t>Nombre de producteurs, d’agro entrepreneurs et de PME formés (désagrégé par sexe et jeunesse)</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0.00 </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500.00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1,000.00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1,500.00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2,000.00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72941276"/>
                  </a:ext>
                </a:extLst>
              </a:tr>
              <a:tr h="443230">
                <a:tc>
                  <a:txBody>
                    <a:bodyPr/>
                    <a:lstStyle/>
                    <a:p>
                      <a:pPr algn="l" fontAlgn="ctr"/>
                      <a:r>
                        <a:rPr lang="fr-CA" sz="1100" u="none" strike="noStrike">
                          <a:effectLst/>
                        </a:rPr>
                        <a:t>Nombre de producteurs, d’agro entrepreneurs et de PME formés (désagrégé par sexe et jeunesse) - Jeunes </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0.00 </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200.00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400.00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600.00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600.00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98218839"/>
                  </a:ext>
                </a:extLst>
              </a:tr>
              <a:tr h="443230">
                <a:tc>
                  <a:txBody>
                    <a:bodyPr/>
                    <a:lstStyle/>
                    <a:p>
                      <a:pPr algn="l" fontAlgn="ctr"/>
                      <a:r>
                        <a:rPr lang="fr-CA" sz="1100" u="none" strike="noStrike">
                          <a:effectLst/>
                        </a:rPr>
                        <a:t>Nombre de producteurs, d’agro entrepreneurs et de PME formés (désagrégé par sexe et jeunesse) - Femmes </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0.00 </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200.00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400.00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600.00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600.00</a:t>
                      </a:r>
                      <a:endParaRPr lang="fr-GN"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79206875"/>
                  </a:ext>
                </a:extLst>
              </a:tr>
              <a:tr h="443230">
                <a:tc>
                  <a:txBody>
                    <a:bodyPr/>
                    <a:lstStyle/>
                    <a:p>
                      <a:pPr algn="l" fontAlgn="ctr"/>
                      <a:r>
                        <a:rPr lang="fr-CA" sz="1100" u="none" strike="noStrike">
                          <a:effectLst/>
                        </a:rPr>
                        <a:t>Nombre de producteurs, d’agro entrepreneurs et de PME formés (désagrégé par sexe et jeunesse) - PMEs </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Number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0.00 </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a:effectLst/>
                        </a:rPr>
                        <a:t>50.00</a:t>
                      </a:r>
                      <a:endParaRPr lang="fr-GN" sz="11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100.00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100.00</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GN" sz="1100" b="1" u="none" strike="noStrike" dirty="0">
                          <a:effectLst/>
                        </a:rPr>
                        <a:t>100.00</a:t>
                      </a:r>
                      <a:endParaRPr lang="fr-GN"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72257060"/>
                  </a:ext>
                </a:extLst>
              </a:tr>
              <a:tr h="250885">
                <a:tc gridSpan="10">
                  <a:txBody>
                    <a:bodyPr/>
                    <a:lstStyle/>
                    <a:p>
                      <a:pPr algn="l" fontAlgn="ctr"/>
                      <a:r>
                        <a:rPr lang="en-US" sz="1200" b="1" u="none" strike="noStrike" dirty="0">
                          <a:effectLst/>
                        </a:rPr>
                        <a:t>Component 3 : Strengthening institutional capacity </a:t>
                      </a:r>
                      <a:endParaRPr lang="en-US" sz="12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888658614"/>
                  </a:ext>
                </a:extLst>
              </a:tr>
              <a:tr h="250885">
                <a:tc>
                  <a:txBody>
                    <a:bodyPr/>
                    <a:lstStyle/>
                    <a:p>
                      <a:pPr algn="l" fontAlgn="ctr"/>
                      <a:r>
                        <a:rPr lang="fr-CA" sz="1100" u="none" strike="noStrike">
                          <a:effectLst/>
                        </a:rPr>
                        <a:t>Recensement de l’agriculture et de l’élevage achevé</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Yes/No </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FR" sz="1100" b="1" u="none" strike="noStrike" dirty="0">
                          <a:effectLst/>
                        </a:rPr>
                        <a:t>N </a:t>
                      </a:r>
                      <a:endParaRPr lang="fr-FR"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FR" sz="1100" b="1" u="none" strike="noStrike" dirty="0">
                          <a:effectLst/>
                        </a:rPr>
                        <a:t>N </a:t>
                      </a:r>
                      <a:endParaRPr lang="fr-FR"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FR" sz="1100" b="1" u="none" strike="noStrike" dirty="0">
                          <a:effectLst/>
                        </a:rPr>
                        <a:t>N </a:t>
                      </a:r>
                      <a:endParaRPr lang="fr-FR"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FR" sz="1100" b="1" u="none" strike="noStrike" dirty="0">
                          <a:effectLst/>
                        </a:rPr>
                        <a:t>N</a:t>
                      </a:r>
                      <a:r>
                        <a:rPr lang="fr-GN" sz="1100" b="1" u="none" strike="noStrike" dirty="0">
                          <a:effectLst/>
                        </a:rPr>
                        <a:t> </a:t>
                      </a:r>
                      <a:endParaRPr lang="fr-GN"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FR" sz="1100" b="1" u="none" strike="noStrike" dirty="0">
                          <a:effectLst/>
                        </a:rPr>
                        <a:t>Y </a:t>
                      </a:r>
                      <a:endParaRPr lang="fr-FR"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fr-FR" sz="1100" b="1" u="none" strike="noStrike" dirty="0">
                          <a:effectLst/>
                        </a:rPr>
                        <a:t>Y </a:t>
                      </a:r>
                      <a:endParaRPr lang="fr-FR"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74346349"/>
                  </a:ext>
                </a:extLst>
              </a:tr>
              <a:tr h="250885">
                <a:tc gridSpan="10">
                  <a:txBody>
                    <a:bodyPr/>
                    <a:lstStyle/>
                    <a:p>
                      <a:pPr algn="l" fontAlgn="ctr"/>
                      <a:r>
                        <a:rPr lang="fr-FR" sz="1200" b="1" u="none" strike="noStrike" dirty="0">
                          <a:effectLst/>
                        </a:rPr>
                        <a:t>Component 4 : Project coordination and </a:t>
                      </a:r>
                      <a:r>
                        <a:rPr lang="fr-FR" sz="1200" b="1" u="none" strike="noStrike" dirty="0" err="1">
                          <a:effectLst/>
                        </a:rPr>
                        <a:t>implementation</a:t>
                      </a:r>
                      <a:r>
                        <a:rPr lang="fr-FR" sz="1200" b="1" u="none" strike="noStrike" dirty="0">
                          <a:effectLst/>
                        </a:rPr>
                        <a:t> </a:t>
                      </a:r>
                      <a:endParaRPr lang="fr-FR" sz="12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2534940913"/>
                  </a:ext>
                </a:extLst>
              </a:tr>
              <a:tr h="443230">
                <a:tc>
                  <a:txBody>
                    <a:bodyPr/>
                    <a:lstStyle/>
                    <a:p>
                      <a:pPr algn="l" fontAlgn="ctr"/>
                      <a:r>
                        <a:rPr lang="fr-CA" sz="1100" u="none" strike="noStrike">
                          <a:effectLst/>
                        </a:rPr>
                        <a:t>Taux de satisfaction des bénéficiaires pour les services et biens fournis par projet (par sexe et jeunesse)</a:t>
                      </a:r>
                      <a:endParaRPr lang="fr-CA"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GN" sz="1100" u="none" strike="noStrike">
                          <a:effectLst/>
                        </a:rPr>
                        <a:t> </a:t>
                      </a:r>
                      <a:endParaRPr lang="fr-GN"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1100" u="none" strike="noStrike">
                          <a:effectLst/>
                        </a:rPr>
                        <a:t>Pourcentage</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GN" sz="1100" b="1" u="none" strike="noStrike" kern="1200" dirty="0">
                          <a:solidFill>
                            <a:schemeClr val="dk1"/>
                          </a:solidFill>
                          <a:effectLst/>
                          <a:latin typeface="+mn-lt"/>
                          <a:ea typeface="+mn-ea"/>
                          <a:cs typeface="+mn-cs"/>
                        </a:rPr>
                        <a:t> 0.00</a:t>
                      </a:r>
                    </a:p>
                  </a:txBody>
                  <a:tcPr marL="6350" marR="6350" marT="6350" marB="0" anchor="ctr"/>
                </a:tc>
                <a:tc>
                  <a:txBody>
                    <a:bodyPr/>
                    <a:lstStyle/>
                    <a:p>
                      <a:pPr marL="0" algn="r" defTabSz="914400" rtl="0" eaLnBrk="1" fontAlgn="ctr" latinLnBrk="0" hangingPunct="1"/>
                      <a:endParaRPr lang="fr-GN" sz="1100" b="1"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fr-GN" sz="1100" b="1" u="none" strike="noStrike" kern="1200" dirty="0">
                        <a:solidFill>
                          <a:schemeClr val="dk1"/>
                        </a:solidFill>
                        <a:effectLst/>
                        <a:latin typeface="+mn-lt"/>
                        <a:ea typeface="+mn-ea"/>
                        <a:cs typeface="+mn-cs"/>
                      </a:endParaRPr>
                    </a:p>
                  </a:txBody>
                  <a:tcPr marL="6350" marR="6350" marT="6350" marB="0" anchor="ctr"/>
                </a:tc>
                <a:tc>
                  <a:txBody>
                    <a:bodyPr/>
                    <a:lstStyle/>
                    <a:p>
                      <a:pPr marL="0" algn="r" defTabSz="914400" rtl="0" eaLnBrk="1" fontAlgn="ctr" latinLnBrk="0" hangingPunct="1"/>
                      <a:r>
                        <a:rPr lang="fr-GN" sz="1100" b="1" u="none" strike="noStrike" kern="1200" dirty="0">
                          <a:solidFill>
                            <a:schemeClr val="dk1"/>
                          </a:solidFill>
                          <a:effectLst/>
                          <a:latin typeface="+mn-lt"/>
                          <a:ea typeface="+mn-ea"/>
                          <a:cs typeface="+mn-cs"/>
                        </a:rPr>
                        <a:t>70.00</a:t>
                      </a:r>
                    </a:p>
                  </a:txBody>
                  <a:tcPr marL="6350" marR="6350" marT="6350" marB="0" anchor="ctr"/>
                </a:tc>
                <a:tc>
                  <a:txBody>
                    <a:bodyPr/>
                    <a:lstStyle/>
                    <a:p>
                      <a:pPr marL="0" algn="r" defTabSz="914400" rtl="0" eaLnBrk="1" fontAlgn="ctr" latinLnBrk="0" hangingPunct="1"/>
                      <a:r>
                        <a:rPr lang="fr-GN" sz="1100" b="1" u="none" strike="noStrike" kern="1200" dirty="0">
                          <a:solidFill>
                            <a:schemeClr val="dk1"/>
                          </a:solidFill>
                          <a:effectLst/>
                          <a:latin typeface="+mn-lt"/>
                          <a:ea typeface="+mn-ea"/>
                          <a:cs typeface="+mn-cs"/>
                        </a:rPr>
                        <a:t>80.00</a:t>
                      </a:r>
                    </a:p>
                  </a:txBody>
                  <a:tcPr marL="6350" marR="6350" marT="6350" marB="0" anchor="ctr"/>
                </a:tc>
                <a:tc>
                  <a:txBody>
                    <a:bodyPr/>
                    <a:lstStyle/>
                    <a:p>
                      <a:pPr marL="0" algn="r" defTabSz="914400" rtl="0" eaLnBrk="1" fontAlgn="ctr" latinLnBrk="0" hangingPunct="1"/>
                      <a:r>
                        <a:rPr lang="fr-GN" sz="1100" b="1" u="none" strike="noStrike" kern="1200" dirty="0">
                          <a:solidFill>
                            <a:schemeClr val="dk1"/>
                          </a:solidFill>
                          <a:effectLst/>
                          <a:latin typeface="+mn-lt"/>
                          <a:ea typeface="+mn-ea"/>
                          <a:cs typeface="+mn-cs"/>
                        </a:rPr>
                        <a:t>80.00</a:t>
                      </a:r>
                    </a:p>
                  </a:txBody>
                  <a:tcPr marL="6350" marR="6350" marT="6350" marB="0" anchor="ctr"/>
                </a:tc>
                <a:extLst>
                  <a:ext uri="{0D108BD9-81ED-4DB2-BD59-A6C34878D82A}">
                    <a16:rowId xmlns:a16="http://schemas.microsoft.com/office/drawing/2014/main" val="3219467334"/>
                  </a:ext>
                </a:extLst>
              </a:tr>
            </a:tbl>
          </a:graphicData>
        </a:graphic>
      </p:graphicFrame>
    </p:spTree>
    <p:extLst>
      <p:ext uri="{BB962C8B-B14F-4D97-AF65-F5344CB8AC3E}">
        <p14:creationId xmlns:p14="http://schemas.microsoft.com/office/powerpoint/2010/main" val="245686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89086-E0DE-4E21-93FC-796B9590FCEA}"/>
              </a:ext>
            </a:extLst>
          </p:cNvPr>
          <p:cNvSpPr>
            <a:spLocks noGrp="1"/>
          </p:cNvSpPr>
          <p:nvPr>
            <p:ph type="title"/>
          </p:nvPr>
        </p:nvSpPr>
        <p:spPr/>
        <p:txBody>
          <a:bodyPr>
            <a:normAutofit fontScale="90000"/>
          </a:bodyPr>
          <a:lstStyle/>
          <a:p>
            <a:r>
              <a:rPr lang="fr-FR" dirty="0"/>
              <a:t>Arrangement Institutionnel du Projet</a:t>
            </a:r>
            <a:endParaRPr lang="fr-GN" dirty="0"/>
          </a:p>
        </p:txBody>
      </p:sp>
      <p:pic>
        <p:nvPicPr>
          <p:cNvPr id="5" name="Picture 16">
            <a:extLst>
              <a:ext uri="{FF2B5EF4-FFF2-40B4-BE49-F238E27FC236}">
                <a16:creationId xmlns:a16="http://schemas.microsoft.com/office/drawing/2014/main" id="{D162B36C-3FEA-4DC3-BF0B-E0337E30FB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564" y="895350"/>
            <a:ext cx="7214235" cy="5772150"/>
          </a:xfrm>
          <a:prstGeom prst="rect">
            <a:avLst/>
          </a:prstGeom>
          <a:noFill/>
          <a:ln>
            <a:noFill/>
          </a:ln>
        </p:spPr>
      </p:pic>
    </p:spTree>
    <p:extLst>
      <p:ext uri="{BB962C8B-B14F-4D97-AF65-F5344CB8AC3E}">
        <p14:creationId xmlns:p14="http://schemas.microsoft.com/office/powerpoint/2010/main" val="179951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331AE-08BD-4084-9795-2AA1546454EA}"/>
              </a:ext>
            </a:extLst>
          </p:cNvPr>
          <p:cNvSpPr>
            <a:spLocks noGrp="1"/>
          </p:cNvSpPr>
          <p:nvPr>
            <p:ph type="title"/>
          </p:nvPr>
        </p:nvSpPr>
        <p:spPr/>
        <p:txBody>
          <a:bodyPr>
            <a:normAutofit fontScale="90000"/>
          </a:bodyPr>
          <a:lstStyle/>
          <a:p>
            <a:r>
              <a:rPr lang="fr-FR" dirty="0"/>
              <a:t>INFORMATIONS GENERALES</a:t>
            </a:r>
            <a:endParaRPr lang="fr-GN" dirty="0"/>
          </a:p>
        </p:txBody>
      </p:sp>
      <p:sp>
        <p:nvSpPr>
          <p:cNvPr id="4" name="Espace réservé du texte 3">
            <a:extLst>
              <a:ext uri="{FF2B5EF4-FFF2-40B4-BE49-F238E27FC236}">
                <a16:creationId xmlns:a16="http://schemas.microsoft.com/office/drawing/2014/main" id="{ED7586B0-41CA-4592-9C2C-D277812AD574}"/>
              </a:ext>
            </a:extLst>
          </p:cNvPr>
          <p:cNvSpPr>
            <a:spLocks noGrp="1"/>
          </p:cNvSpPr>
          <p:nvPr>
            <p:ph type="body" sz="quarter" idx="14"/>
          </p:nvPr>
        </p:nvSpPr>
        <p:spPr/>
        <p:txBody>
          <a:bodyPr/>
          <a:lstStyle/>
          <a:p>
            <a:r>
              <a:rPr lang="fr-FR" dirty="0"/>
              <a:t>PROJET DE DEVELOPPEMENT DE L’AGRICULTURE INTEGRE EN GUINEE - PDAIG</a:t>
            </a:r>
            <a:endParaRPr lang="fr-GN" dirty="0"/>
          </a:p>
        </p:txBody>
      </p:sp>
      <p:sp>
        <p:nvSpPr>
          <p:cNvPr id="5" name="Espace réservé du contenu 2">
            <a:extLst>
              <a:ext uri="{FF2B5EF4-FFF2-40B4-BE49-F238E27FC236}">
                <a16:creationId xmlns:a16="http://schemas.microsoft.com/office/drawing/2014/main" id="{EF5A9E91-02E7-475A-90EE-F45E189868B7}"/>
              </a:ext>
            </a:extLst>
          </p:cNvPr>
          <p:cNvSpPr>
            <a:spLocks noGrp="1"/>
          </p:cNvSpPr>
          <p:nvPr>
            <p:ph sz="quarter" idx="10"/>
          </p:nvPr>
        </p:nvSpPr>
        <p:spPr>
          <a:xfrm>
            <a:off x="476250" y="1933575"/>
            <a:ext cx="11253788" cy="4127500"/>
          </a:xfrm>
        </p:spPr>
        <p:txBody>
          <a:bodyPr>
            <a:noAutofit/>
          </a:bodyPr>
          <a:lstStyle/>
          <a:p>
            <a:pPr>
              <a:lnSpc>
                <a:spcPct val="80000"/>
              </a:lnSpc>
              <a:buNone/>
            </a:pPr>
            <a:r>
              <a:rPr lang="fr-FR" sz="1800" dirty="0">
                <a:solidFill>
                  <a:schemeClr val="tx1"/>
                </a:solidFill>
                <a:latin typeface="Times New Roman" pitchFamily="18" charset="0"/>
                <a:cs typeface="Times New Roman" pitchFamily="18" charset="0"/>
              </a:rPr>
              <a:t>DATES CLES</a:t>
            </a:r>
            <a:endParaRPr lang="fr-BE" sz="1800" dirty="0">
              <a:solidFill>
                <a:schemeClr val="tx1"/>
              </a:solidFill>
              <a:latin typeface="Times New Roman" pitchFamily="18" charset="0"/>
              <a:cs typeface="Times New Roman" pitchFamily="18" charset="0"/>
            </a:endParaRPr>
          </a:p>
          <a:p>
            <a:pPr>
              <a:lnSpc>
                <a:spcPct val="120000"/>
              </a:lnSpc>
              <a:buNone/>
            </a:pPr>
            <a:r>
              <a:rPr lang="fr-FR" sz="1800" u="sng" dirty="0">
                <a:solidFill>
                  <a:schemeClr val="tx1"/>
                </a:solidFill>
                <a:latin typeface="Times New Roman" pitchFamily="18" charset="0"/>
                <a:cs typeface="Times New Roman" pitchFamily="18" charset="0"/>
              </a:rPr>
              <a:t>Date de signature</a:t>
            </a:r>
            <a:r>
              <a:rPr lang="fr-FR" sz="1800" dirty="0">
                <a:solidFill>
                  <a:schemeClr val="tx1"/>
                </a:solidFill>
                <a:latin typeface="Times New Roman" pitchFamily="18" charset="0"/>
                <a:cs typeface="Times New Roman" pitchFamily="18" charset="0"/>
              </a:rPr>
              <a:t> :		 18 juin 2018</a:t>
            </a:r>
            <a:endParaRPr lang="fr-BE" sz="1800" dirty="0">
              <a:solidFill>
                <a:schemeClr val="tx1"/>
              </a:solidFill>
              <a:latin typeface="Times New Roman" pitchFamily="18" charset="0"/>
              <a:cs typeface="Times New Roman" pitchFamily="18" charset="0"/>
            </a:endParaRPr>
          </a:p>
          <a:p>
            <a:pPr>
              <a:lnSpc>
                <a:spcPct val="120000"/>
              </a:lnSpc>
              <a:buNone/>
            </a:pPr>
            <a:r>
              <a:rPr lang="fr-FR" sz="1800" u="sng" dirty="0">
                <a:solidFill>
                  <a:schemeClr val="tx1"/>
                </a:solidFill>
                <a:latin typeface="Times New Roman" pitchFamily="18" charset="0"/>
                <a:cs typeface="Times New Roman" pitchFamily="18" charset="0"/>
              </a:rPr>
              <a:t>Date d’entrée en vigueur</a:t>
            </a:r>
            <a:r>
              <a:rPr lang="fr-FR" sz="1800" dirty="0">
                <a:solidFill>
                  <a:schemeClr val="tx1"/>
                </a:solidFill>
                <a:latin typeface="Times New Roman" pitchFamily="18" charset="0"/>
                <a:cs typeface="Times New Roman" pitchFamily="18" charset="0"/>
              </a:rPr>
              <a:t> :	08 mars 2019</a:t>
            </a:r>
            <a:endParaRPr lang="fr-BE" sz="1800" dirty="0">
              <a:solidFill>
                <a:schemeClr val="tx1"/>
              </a:solidFill>
              <a:latin typeface="Times New Roman" pitchFamily="18" charset="0"/>
              <a:cs typeface="Times New Roman" pitchFamily="18" charset="0"/>
            </a:endParaRPr>
          </a:p>
          <a:p>
            <a:pPr>
              <a:lnSpc>
                <a:spcPct val="120000"/>
              </a:lnSpc>
              <a:buNone/>
            </a:pPr>
            <a:r>
              <a:rPr lang="fr-FR" sz="1800" u="sng" dirty="0">
                <a:solidFill>
                  <a:schemeClr val="tx1"/>
                </a:solidFill>
                <a:latin typeface="Times New Roman" pitchFamily="18" charset="0"/>
                <a:cs typeface="Times New Roman" pitchFamily="18" charset="0"/>
              </a:rPr>
              <a:t>Date d’achèvement </a:t>
            </a:r>
            <a:r>
              <a:rPr lang="fr-FR" sz="1800" dirty="0">
                <a:solidFill>
                  <a:schemeClr val="tx1"/>
                </a:solidFill>
                <a:latin typeface="Times New Roman" pitchFamily="18" charset="0"/>
                <a:cs typeface="Times New Roman" pitchFamily="18" charset="0"/>
              </a:rPr>
              <a:t> :             	Juin 2023</a:t>
            </a:r>
            <a:endParaRPr lang="fr-BE" sz="1800" dirty="0">
              <a:solidFill>
                <a:schemeClr val="tx1"/>
              </a:solidFill>
              <a:latin typeface="Times New Roman" pitchFamily="18" charset="0"/>
              <a:cs typeface="Times New Roman" pitchFamily="18" charset="0"/>
            </a:endParaRPr>
          </a:p>
          <a:p>
            <a:pPr>
              <a:lnSpc>
                <a:spcPct val="120000"/>
              </a:lnSpc>
              <a:buNone/>
            </a:pPr>
            <a:r>
              <a:rPr lang="fr-FR" sz="1800" u="sng" dirty="0">
                <a:solidFill>
                  <a:schemeClr val="tx1"/>
                </a:solidFill>
                <a:latin typeface="Times New Roman" pitchFamily="18" charset="0"/>
                <a:cs typeface="Times New Roman" pitchFamily="18" charset="0"/>
              </a:rPr>
              <a:t>Durée de la phase </a:t>
            </a:r>
            <a:r>
              <a:rPr lang="fr-FR" sz="1800" dirty="0">
                <a:solidFill>
                  <a:schemeClr val="tx1"/>
                </a:solidFill>
                <a:latin typeface="Times New Roman" pitchFamily="18" charset="0"/>
                <a:cs typeface="Times New Roman" pitchFamily="18" charset="0"/>
              </a:rPr>
              <a:t>:       5 ans</a:t>
            </a:r>
            <a:endParaRPr lang="fr-BE" sz="1800" dirty="0">
              <a:solidFill>
                <a:schemeClr val="tx1"/>
              </a:solidFill>
              <a:latin typeface="Times New Roman" pitchFamily="18" charset="0"/>
              <a:cs typeface="Times New Roman" pitchFamily="18" charset="0"/>
            </a:endParaRPr>
          </a:p>
          <a:p>
            <a:pPr>
              <a:lnSpc>
                <a:spcPct val="170000"/>
              </a:lnSpc>
              <a:spcBef>
                <a:spcPct val="0"/>
              </a:spcBef>
              <a:buNone/>
            </a:pPr>
            <a:r>
              <a:rPr lang="fr-FR" sz="1800" dirty="0">
                <a:solidFill>
                  <a:schemeClr val="tx1"/>
                </a:solidFill>
                <a:latin typeface="Times New Roman" pitchFamily="18" charset="0"/>
                <a:cs typeface="Times New Roman" pitchFamily="18" charset="0"/>
              </a:rPr>
              <a:t>2. FINANCEMENT   </a:t>
            </a:r>
            <a:endParaRPr lang="fr-BE" sz="1800" dirty="0">
              <a:solidFill>
                <a:schemeClr val="tx1"/>
              </a:solidFill>
              <a:latin typeface="Times New Roman" pitchFamily="18" charset="0"/>
              <a:cs typeface="Times New Roman" pitchFamily="18" charset="0"/>
            </a:endParaRPr>
          </a:p>
          <a:p>
            <a:pPr>
              <a:lnSpc>
                <a:spcPct val="170000"/>
              </a:lnSpc>
              <a:spcBef>
                <a:spcPct val="0"/>
              </a:spcBef>
              <a:buNone/>
            </a:pPr>
            <a:r>
              <a:rPr lang="fr-FR" sz="1800" u="sng" dirty="0">
                <a:solidFill>
                  <a:schemeClr val="tx1"/>
                </a:solidFill>
                <a:latin typeface="Times New Roman" pitchFamily="18" charset="0"/>
                <a:cs typeface="Times New Roman" pitchFamily="18" charset="0"/>
              </a:rPr>
              <a:t>Bailleur de fonds </a:t>
            </a:r>
            <a:r>
              <a:rPr lang="fr-FR" sz="1800" dirty="0">
                <a:solidFill>
                  <a:schemeClr val="tx1"/>
                </a:solidFill>
                <a:latin typeface="Times New Roman" pitchFamily="18" charset="0"/>
                <a:cs typeface="Times New Roman" pitchFamily="18" charset="0"/>
              </a:rPr>
              <a:t>:  IDA</a:t>
            </a:r>
            <a:endParaRPr lang="fr-BE" sz="1800" dirty="0">
              <a:solidFill>
                <a:schemeClr val="tx1"/>
              </a:solidFill>
              <a:latin typeface="Times New Roman" pitchFamily="18" charset="0"/>
              <a:cs typeface="Times New Roman" pitchFamily="18" charset="0"/>
            </a:endParaRPr>
          </a:p>
          <a:p>
            <a:pPr>
              <a:lnSpc>
                <a:spcPct val="170000"/>
              </a:lnSpc>
              <a:spcBef>
                <a:spcPct val="0"/>
              </a:spcBef>
              <a:buNone/>
            </a:pPr>
            <a:r>
              <a:rPr lang="fr-FR" sz="1800" u="sng" dirty="0">
                <a:solidFill>
                  <a:schemeClr val="tx1"/>
                </a:solidFill>
                <a:latin typeface="Times New Roman" pitchFamily="18" charset="0"/>
                <a:cs typeface="Times New Roman" pitchFamily="18" charset="0"/>
              </a:rPr>
              <a:t>Montant du Don</a:t>
            </a:r>
            <a:r>
              <a:rPr lang="fr-FR" sz="1800" dirty="0">
                <a:solidFill>
                  <a:schemeClr val="tx1"/>
                </a:solidFill>
                <a:latin typeface="Times New Roman" pitchFamily="18" charset="0"/>
                <a:cs typeface="Times New Roman" pitchFamily="18" charset="0"/>
              </a:rPr>
              <a:t> : 40.000.000 USD </a:t>
            </a:r>
            <a:endParaRPr lang="fr-BE" sz="1800" dirty="0">
              <a:solidFill>
                <a:schemeClr val="tx1"/>
              </a:solidFill>
              <a:latin typeface="Times New Roman" pitchFamily="18" charset="0"/>
              <a:cs typeface="Times New Roman" pitchFamily="18" charset="0"/>
            </a:endParaRPr>
          </a:p>
          <a:p>
            <a:pPr marL="320040" indent="-320040" fontAlgn="auto">
              <a:spcAft>
                <a:spcPts val="0"/>
              </a:spcAft>
              <a:buFont typeface="Wingdings"/>
              <a:buChar char=""/>
              <a:defRPr/>
            </a:pPr>
            <a:endParaRPr lang="fr-FR" sz="1800" dirty="0">
              <a:solidFill>
                <a:schemeClr val="tx1"/>
              </a:solidFill>
            </a:endParaRPr>
          </a:p>
        </p:txBody>
      </p:sp>
    </p:spTree>
    <p:extLst>
      <p:ext uri="{BB962C8B-B14F-4D97-AF65-F5344CB8AC3E}">
        <p14:creationId xmlns:p14="http://schemas.microsoft.com/office/powerpoint/2010/main" val="41674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p:cNvSpPr>
          <p:nvPr>
            <p:ph type="title"/>
          </p:nvPr>
        </p:nvSpPr>
        <p:spPr>
          <a:xfrm>
            <a:off x="2389189" y="1306514"/>
            <a:ext cx="7297737" cy="1450975"/>
          </a:xfrm>
        </p:spPr>
        <p:txBody>
          <a:bodyPr/>
          <a:lstStyle/>
          <a:p>
            <a:r>
              <a:rPr lang="fr-FR" dirty="0">
                <a:solidFill>
                  <a:schemeClr val="tx1"/>
                </a:solidFill>
              </a:rPr>
              <a:t>Description du projet</a:t>
            </a:r>
            <a:endParaRPr lang="en-US" dirty="0">
              <a:solidFill>
                <a:schemeClr val="tx1"/>
              </a:solidFill>
              <a:cs typeface="Andes ExtraLight"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FD24CD-B342-4243-8B30-0CE9C0DC322A}"/>
              </a:ext>
            </a:extLst>
          </p:cNvPr>
          <p:cNvSpPr>
            <a:spLocks noGrp="1"/>
          </p:cNvSpPr>
          <p:nvPr>
            <p:ph sz="quarter" idx="10"/>
          </p:nvPr>
        </p:nvSpPr>
        <p:spPr>
          <a:xfrm>
            <a:off x="469130" y="1926007"/>
            <a:ext cx="11253740" cy="773910"/>
          </a:xfrm>
        </p:spPr>
        <p:txBody>
          <a:bodyPr>
            <a:normAutofit lnSpcReduction="10000"/>
          </a:bodyPr>
          <a:lstStyle/>
          <a:p>
            <a:pPr lvl="1">
              <a:buFont typeface="Wingdings" panose="05000000000000000000" pitchFamily="2" charset="2"/>
              <a:buChar char="q"/>
            </a:pPr>
            <a:r>
              <a:rPr lang="fr-FR" dirty="0">
                <a:solidFill>
                  <a:schemeClr val="accent2">
                    <a:lumMod val="75000"/>
                  </a:schemeClr>
                </a:solidFill>
              </a:rPr>
              <a:t>    L'objectif de développement du projet (ODP) est d'accroître la productivité agricole et l’accès aux marchés pour les producteurs et les petites et moyennes entreprises agricoles (PME) dans certaines chaînes de valeur sélectionnées dans la zone du projet</a:t>
            </a:r>
            <a:endParaRPr lang="fr-GN" dirty="0">
              <a:solidFill>
                <a:schemeClr val="accent2">
                  <a:lumMod val="75000"/>
                </a:schemeClr>
              </a:solidFill>
            </a:endParaRPr>
          </a:p>
        </p:txBody>
      </p:sp>
      <p:sp>
        <p:nvSpPr>
          <p:cNvPr id="4" name="Espace réservé du texte 3">
            <a:extLst>
              <a:ext uri="{FF2B5EF4-FFF2-40B4-BE49-F238E27FC236}">
                <a16:creationId xmlns:a16="http://schemas.microsoft.com/office/drawing/2014/main" id="{EBA43273-7BBF-4081-AF0D-3AFEB3DF54DE}"/>
              </a:ext>
            </a:extLst>
          </p:cNvPr>
          <p:cNvSpPr>
            <a:spLocks noGrp="1"/>
          </p:cNvSpPr>
          <p:nvPr>
            <p:ph type="body" sz="quarter" idx="14"/>
          </p:nvPr>
        </p:nvSpPr>
        <p:spPr>
          <a:xfrm>
            <a:off x="585641" y="1171712"/>
            <a:ext cx="11247297" cy="517408"/>
          </a:xfrm>
        </p:spPr>
        <p:txBody>
          <a:bodyPr>
            <a:normAutofit/>
          </a:bodyPr>
          <a:lstStyle/>
          <a:p>
            <a:r>
              <a:rPr lang="fr-FR" sz="1800" b="1" dirty="0"/>
              <a:t>Objectif de Développement du Projet - ODP</a:t>
            </a:r>
            <a:endParaRPr lang="fr-GN" sz="1800" b="1" dirty="0"/>
          </a:p>
        </p:txBody>
      </p:sp>
      <p:grpSp>
        <p:nvGrpSpPr>
          <p:cNvPr id="5" name="Groupe 4">
            <a:extLst>
              <a:ext uri="{FF2B5EF4-FFF2-40B4-BE49-F238E27FC236}">
                <a16:creationId xmlns:a16="http://schemas.microsoft.com/office/drawing/2014/main" id="{1AD77A20-D55C-49C3-9F89-57BAE07E7BA7}"/>
              </a:ext>
            </a:extLst>
          </p:cNvPr>
          <p:cNvGrpSpPr/>
          <p:nvPr/>
        </p:nvGrpSpPr>
        <p:grpSpPr>
          <a:xfrm>
            <a:off x="2095881" y="323637"/>
            <a:ext cx="8439150" cy="449033"/>
            <a:chOff x="0" y="500"/>
            <a:chExt cx="8439150" cy="449033"/>
          </a:xfrm>
        </p:grpSpPr>
        <p:sp>
          <p:nvSpPr>
            <p:cNvPr id="6" name="Rectangle : coins arrondis 5">
              <a:extLst>
                <a:ext uri="{FF2B5EF4-FFF2-40B4-BE49-F238E27FC236}">
                  <a16:creationId xmlns:a16="http://schemas.microsoft.com/office/drawing/2014/main" id="{7FED4FED-622C-4557-AAE1-C1815FFC3DD5}"/>
                </a:ext>
              </a:extLst>
            </p:cNvPr>
            <p:cNvSpPr/>
            <p:nvPr/>
          </p:nvSpPr>
          <p:spPr>
            <a:xfrm>
              <a:off x="0" y="500"/>
              <a:ext cx="8439150" cy="4490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 coins arrondis 4">
              <a:extLst>
                <a:ext uri="{FF2B5EF4-FFF2-40B4-BE49-F238E27FC236}">
                  <a16:creationId xmlns:a16="http://schemas.microsoft.com/office/drawing/2014/main" id="{0C8A8BC5-BC9A-4A93-8503-899B47DC5923}"/>
                </a:ext>
              </a:extLst>
            </p:cNvPr>
            <p:cNvSpPr txBox="1"/>
            <p:nvPr/>
          </p:nvSpPr>
          <p:spPr>
            <a:xfrm>
              <a:off x="21920" y="22420"/>
              <a:ext cx="8395310" cy="405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DESCRIPTION DU PROJET</a:t>
              </a:r>
            </a:p>
          </p:txBody>
        </p:sp>
      </p:grpSp>
      <p:sp>
        <p:nvSpPr>
          <p:cNvPr id="8" name="Espace réservé du texte 3">
            <a:extLst>
              <a:ext uri="{FF2B5EF4-FFF2-40B4-BE49-F238E27FC236}">
                <a16:creationId xmlns:a16="http://schemas.microsoft.com/office/drawing/2014/main" id="{D5D7810E-941C-4901-ACBE-4E99ADA085A1}"/>
              </a:ext>
            </a:extLst>
          </p:cNvPr>
          <p:cNvSpPr txBox="1">
            <a:spLocks/>
          </p:cNvSpPr>
          <p:nvPr/>
        </p:nvSpPr>
        <p:spPr>
          <a:xfrm>
            <a:off x="469130" y="2911592"/>
            <a:ext cx="11247297" cy="517408"/>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0"/>
              </a:spcBef>
              <a:spcAft>
                <a:spcPts val="200"/>
              </a:spcAft>
              <a:buClr>
                <a:schemeClr val="accent1"/>
              </a:buClr>
              <a:buSzPct val="100000"/>
              <a:buFont typeface="Calibri" panose="020F0502020204030204" pitchFamily="34" charset="0"/>
              <a:buChar char=" "/>
              <a:defRPr sz="1600" b="0" kern="1200" cap="none"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1800" b="1" dirty="0"/>
              <a:t>Bénéficiaires du Projet</a:t>
            </a:r>
            <a:endParaRPr lang="fr-GN" sz="1800" b="1" dirty="0"/>
          </a:p>
        </p:txBody>
      </p:sp>
      <p:sp>
        <p:nvSpPr>
          <p:cNvPr id="9" name="Espace réservé du contenu 2">
            <a:extLst>
              <a:ext uri="{FF2B5EF4-FFF2-40B4-BE49-F238E27FC236}">
                <a16:creationId xmlns:a16="http://schemas.microsoft.com/office/drawing/2014/main" id="{DF82CF65-40A0-4414-B26C-74098A0D0D85}"/>
              </a:ext>
            </a:extLst>
          </p:cNvPr>
          <p:cNvSpPr txBox="1">
            <a:spLocks/>
          </p:cNvSpPr>
          <p:nvPr/>
        </p:nvSpPr>
        <p:spPr>
          <a:xfrm>
            <a:off x="585641" y="3384174"/>
            <a:ext cx="11253740" cy="11329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7F7F7F"/>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800" kern="1200">
                <a:solidFill>
                  <a:srgbClr val="7F7F7F"/>
                </a:solidFill>
                <a:latin typeface="+mn-lt"/>
                <a:ea typeface="+mn-ea"/>
                <a:cs typeface="+mn-cs"/>
              </a:defRPr>
            </a:lvl2pPr>
            <a:lvl3pPr marL="557784"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400" kern="1200">
                <a:solidFill>
                  <a:srgbClr val="7F7F7F"/>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400" kern="1200">
                <a:solidFill>
                  <a:srgbClr val="7F7F7F"/>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400" kern="1200">
                <a:solidFill>
                  <a:srgbClr val="7F7F7F"/>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r>
              <a:rPr lang="fr-FR" dirty="0">
                <a:solidFill>
                  <a:schemeClr val="accent2">
                    <a:lumMod val="75000"/>
                  </a:schemeClr>
                </a:solidFill>
              </a:rPr>
              <a:t>    Les bénéficiaires directs du projet comprennent les producteurs, leurs organisations et les PME agricoles impliquées dans les chaînes de valeur agricoles sélectionnées</a:t>
            </a:r>
          </a:p>
          <a:p>
            <a:pPr lvl="3">
              <a:buFont typeface="Wingdings" panose="05000000000000000000" pitchFamily="2" charset="2"/>
              <a:buChar char="q"/>
            </a:pPr>
            <a:r>
              <a:rPr lang="fr-FR" dirty="0">
                <a:solidFill>
                  <a:schemeClr val="tx1"/>
                </a:solidFill>
              </a:rPr>
              <a:t>150 000 hommes et femmes, producteurs, agro-transformations et autres acteurs des filières cibles (40% de femmes, 30 jeunes et au moins 100 PM)</a:t>
            </a:r>
          </a:p>
        </p:txBody>
      </p:sp>
      <p:sp>
        <p:nvSpPr>
          <p:cNvPr id="10" name="Espace réservé du texte 3">
            <a:extLst>
              <a:ext uri="{FF2B5EF4-FFF2-40B4-BE49-F238E27FC236}">
                <a16:creationId xmlns:a16="http://schemas.microsoft.com/office/drawing/2014/main" id="{B1E926E0-5293-4E7D-9612-E09D0D99A7D9}"/>
              </a:ext>
            </a:extLst>
          </p:cNvPr>
          <p:cNvSpPr txBox="1">
            <a:spLocks/>
          </p:cNvSpPr>
          <p:nvPr/>
        </p:nvSpPr>
        <p:spPr>
          <a:xfrm>
            <a:off x="469129" y="4514230"/>
            <a:ext cx="11247297" cy="517408"/>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0"/>
              </a:spcBef>
              <a:spcAft>
                <a:spcPts val="200"/>
              </a:spcAft>
              <a:buClr>
                <a:schemeClr val="accent1"/>
              </a:buClr>
              <a:buSzPct val="100000"/>
              <a:buFont typeface="Calibri" panose="020F0502020204030204" pitchFamily="34" charset="0"/>
              <a:buChar char=" "/>
              <a:defRPr sz="1600" b="0" kern="1200" cap="none" baseline="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cap="all">
                <a:solidFill>
                  <a:schemeClr val="tx2">
                    <a:lumMod val="50000"/>
                    <a:lumOff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sz="1800" b="1" dirty="0"/>
              <a:t>Bénéficiaires indirects du Projet</a:t>
            </a:r>
            <a:endParaRPr lang="fr-GN" sz="1800" b="1" dirty="0"/>
          </a:p>
        </p:txBody>
      </p:sp>
      <p:sp>
        <p:nvSpPr>
          <p:cNvPr id="11" name="Espace réservé du contenu 2">
            <a:extLst>
              <a:ext uri="{FF2B5EF4-FFF2-40B4-BE49-F238E27FC236}">
                <a16:creationId xmlns:a16="http://schemas.microsoft.com/office/drawing/2014/main" id="{355F7184-CF45-4B94-B2DE-232E77AD0408}"/>
              </a:ext>
            </a:extLst>
          </p:cNvPr>
          <p:cNvSpPr txBox="1">
            <a:spLocks/>
          </p:cNvSpPr>
          <p:nvPr/>
        </p:nvSpPr>
        <p:spPr>
          <a:xfrm>
            <a:off x="524164" y="4983906"/>
            <a:ext cx="11253740" cy="8408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7F7F7F"/>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800" kern="1200">
                <a:solidFill>
                  <a:srgbClr val="7F7F7F"/>
                </a:solidFill>
                <a:latin typeface="+mn-lt"/>
                <a:ea typeface="+mn-ea"/>
                <a:cs typeface="+mn-cs"/>
              </a:defRPr>
            </a:lvl2pPr>
            <a:lvl3pPr marL="557784"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400" kern="1200">
                <a:solidFill>
                  <a:srgbClr val="7F7F7F"/>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400" kern="1200">
                <a:solidFill>
                  <a:srgbClr val="7F7F7F"/>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lumOff val="50000"/>
                </a:schemeClr>
              </a:buClr>
              <a:buFont typeface="Calibri" pitchFamily="34" charset="0"/>
              <a:buChar char="◦"/>
              <a:defRPr sz="1400" kern="1200">
                <a:solidFill>
                  <a:srgbClr val="7F7F7F"/>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r>
              <a:rPr lang="fr-FR" dirty="0">
                <a:solidFill>
                  <a:schemeClr val="accent2">
                    <a:lumMod val="75000"/>
                  </a:schemeClr>
                </a:solidFill>
              </a:rPr>
              <a:t>    Les bénéficiaires indirects du projet comprennent les entreprises commerciales (grossistes et détaillants), les exportateurs, les importateurs, les prestataires de services publics et privés, les organismes gouvernementaux et les organisations non gouvernementales impliquées dans les chaînes de valeur agricoles sélectionnées</a:t>
            </a:r>
          </a:p>
        </p:txBody>
      </p:sp>
    </p:spTree>
    <p:extLst>
      <p:ext uri="{BB962C8B-B14F-4D97-AF65-F5344CB8AC3E}">
        <p14:creationId xmlns:p14="http://schemas.microsoft.com/office/powerpoint/2010/main" val="313354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ext uri="{D42A27DB-BD31-4B8C-83A1-F6EECF244321}">
                <p14:modId xmlns:p14="http://schemas.microsoft.com/office/powerpoint/2010/main" val="2511545610"/>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6"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fld id="{1ACA0C66-ED3B-419D-B903-E98E09D99BE8}" type="slidenum">
              <a:rPr lang="en-US" sz="1100" b="0">
                <a:solidFill>
                  <a:srgbClr val="595959"/>
                </a:solidFill>
                <a:latin typeface="Arial" pitchFamily="34" charset="0"/>
              </a:rPr>
              <a:pPr eaLnBrk="1" hangingPunct="1"/>
              <a:t>6</a:t>
            </a:fld>
            <a:endParaRPr lang="en-US" sz="1100" b="0">
              <a:solidFill>
                <a:srgbClr val="595959"/>
              </a:solidFill>
              <a:latin typeface="Arial" pitchFamily="34" charset="0"/>
            </a:endParaRPr>
          </a:p>
        </p:txBody>
      </p:sp>
      <p:sp>
        <p:nvSpPr>
          <p:cNvPr id="40" name="Rectangle: Rounded Corners 4"/>
          <p:cNvSpPr txBox="1"/>
          <p:nvPr/>
        </p:nvSpPr>
        <p:spPr>
          <a:xfrm>
            <a:off x="1672022" y="724561"/>
            <a:ext cx="8619356" cy="53338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1910" tIns="41910" rIns="41910" bIns="41910" numCol="1" spcCol="1270" anchor="ctr" anchorCtr="0">
            <a:noAutofit/>
          </a:bodyPr>
          <a:lstStyle/>
          <a:p>
            <a:pPr algn="ctr" defTabSz="466725">
              <a:lnSpc>
                <a:spcPct val="90000"/>
              </a:lnSpc>
              <a:spcBef>
                <a:spcPct val="0"/>
              </a:spcBef>
              <a:spcAft>
                <a:spcPct val="35000"/>
              </a:spcAft>
            </a:pPr>
            <a:r>
              <a:rPr lang="fr-BE" dirty="0"/>
              <a:t>Le Projet porte sur Cinq (5) filières prioritaires dans 10 des 33 préfectures du pays, reparties comme suit:</a:t>
            </a:r>
            <a:endParaRPr lang="en-US" dirty="0"/>
          </a:p>
        </p:txBody>
      </p:sp>
      <p:graphicFrame>
        <p:nvGraphicFramePr>
          <p:cNvPr id="3" name="Espace réservé du contenu 2">
            <a:extLst>
              <a:ext uri="{FF2B5EF4-FFF2-40B4-BE49-F238E27FC236}">
                <a16:creationId xmlns:a16="http://schemas.microsoft.com/office/drawing/2014/main" id="{ED133783-1DC8-4125-B5FE-D32A727F0F10}"/>
              </a:ext>
            </a:extLst>
          </p:cNvPr>
          <p:cNvGraphicFramePr>
            <a:graphicFrameLocks noGrp="1"/>
          </p:cNvGraphicFramePr>
          <p:nvPr>
            <p:ph sz="quarter" idx="10"/>
            <p:extLst>
              <p:ext uri="{D42A27DB-BD31-4B8C-83A1-F6EECF244321}">
                <p14:modId xmlns:p14="http://schemas.microsoft.com/office/powerpoint/2010/main" val="1696269035"/>
              </p:ext>
            </p:extLst>
          </p:nvPr>
        </p:nvGraphicFramePr>
        <p:xfrm>
          <a:off x="1562101" y="1733507"/>
          <a:ext cx="8953500" cy="4079240"/>
        </p:xfrm>
        <a:graphic>
          <a:graphicData uri="http://schemas.openxmlformats.org/drawingml/2006/table">
            <a:tbl>
              <a:tblPr firstRow="1" bandRow="1">
                <a:tableStyleId>{F5AB1C69-6EDB-4FF4-983F-18BD219EF322}</a:tableStyleId>
              </a:tblPr>
              <a:tblGrid>
                <a:gridCol w="2826623">
                  <a:extLst>
                    <a:ext uri="{9D8B030D-6E8A-4147-A177-3AD203B41FA5}">
                      <a16:colId xmlns:a16="http://schemas.microsoft.com/office/drawing/2014/main" val="2574737072"/>
                    </a:ext>
                  </a:extLst>
                </a:gridCol>
                <a:gridCol w="6126877">
                  <a:extLst>
                    <a:ext uri="{9D8B030D-6E8A-4147-A177-3AD203B41FA5}">
                      <a16:colId xmlns:a16="http://schemas.microsoft.com/office/drawing/2014/main" val="1392945286"/>
                    </a:ext>
                  </a:extLst>
                </a:gridCol>
              </a:tblGrid>
              <a:tr h="370840">
                <a:tc>
                  <a:txBody>
                    <a:bodyPr/>
                    <a:lstStyle/>
                    <a:p>
                      <a:pPr>
                        <a:lnSpc>
                          <a:spcPct val="107000"/>
                        </a:lnSpc>
                        <a:spcAft>
                          <a:spcPts val="0"/>
                        </a:spcAft>
                      </a:pPr>
                      <a:r>
                        <a:rPr lang="en-US" sz="2000" dirty="0">
                          <a:effectLst/>
                        </a:rPr>
                        <a:t>Prefectures</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rPr>
                        <a:t>Chaine de valeur</a:t>
                      </a:r>
                      <a:endParaRPr lang="fr-G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9539403"/>
                  </a:ext>
                </a:extLst>
              </a:tr>
              <a:tr h="370840">
                <a:tc>
                  <a:txBody>
                    <a:bodyPr/>
                    <a:lstStyle/>
                    <a:p>
                      <a:pPr>
                        <a:lnSpc>
                          <a:spcPct val="107000"/>
                        </a:lnSpc>
                        <a:spcAft>
                          <a:spcPts val="0"/>
                        </a:spcAft>
                      </a:pPr>
                      <a:r>
                        <a:rPr lang="en-US" sz="2000" b="1" dirty="0" err="1">
                          <a:effectLst/>
                        </a:rPr>
                        <a:t>Siguiri</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err="1">
                          <a:effectLst/>
                        </a:rPr>
                        <a:t>Riz</a:t>
                      </a:r>
                      <a:r>
                        <a:rPr lang="en-US" sz="2000" dirty="0">
                          <a:effectLst/>
                        </a:rPr>
                        <a:t>, Pisciculture, 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121913"/>
                  </a:ext>
                </a:extLst>
              </a:tr>
              <a:tr h="370840">
                <a:tc>
                  <a:txBody>
                    <a:bodyPr/>
                    <a:lstStyle/>
                    <a:p>
                      <a:pPr>
                        <a:lnSpc>
                          <a:spcPct val="107000"/>
                        </a:lnSpc>
                        <a:spcAft>
                          <a:spcPts val="0"/>
                        </a:spcAft>
                      </a:pPr>
                      <a:r>
                        <a:rPr lang="en-US" sz="2000" b="1" dirty="0">
                          <a:effectLst/>
                        </a:rPr>
                        <a:t>Mandiana</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err="1">
                          <a:effectLst/>
                        </a:rPr>
                        <a:t>Riz</a:t>
                      </a:r>
                      <a:r>
                        <a:rPr lang="en-US" sz="2000" dirty="0">
                          <a:effectLst/>
                        </a:rPr>
                        <a:t>, </a:t>
                      </a:r>
                      <a:r>
                        <a:rPr lang="en-US" sz="2000" dirty="0" err="1">
                          <a:effectLst/>
                        </a:rPr>
                        <a:t>Maïs</a:t>
                      </a:r>
                      <a:r>
                        <a:rPr lang="en-US" sz="2000" dirty="0">
                          <a:effectLst/>
                        </a:rPr>
                        <a:t>, 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2500822"/>
                  </a:ext>
                </a:extLst>
              </a:tr>
              <a:tr h="370840">
                <a:tc>
                  <a:txBody>
                    <a:bodyPr/>
                    <a:lstStyle/>
                    <a:p>
                      <a:pPr>
                        <a:lnSpc>
                          <a:spcPct val="107000"/>
                        </a:lnSpc>
                        <a:spcAft>
                          <a:spcPts val="0"/>
                        </a:spcAft>
                      </a:pPr>
                      <a:r>
                        <a:rPr lang="en-US" sz="2000" b="1" dirty="0" err="1">
                          <a:effectLst/>
                        </a:rPr>
                        <a:t>Boké</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err="1">
                          <a:effectLst/>
                        </a:rPr>
                        <a:t>Riz</a:t>
                      </a:r>
                      <a:r>
                        <a:rPr lang="en-US" sz="2000" dirty="0">
                          <a:effectLst/>
                        </a:rPr>
                        <a:t>, Pisciculture, 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52395"/>
                  </a:ext>
                </a:extLst>
              </a:tr>
              <a:tr h="370840">
                <a:tc>
                  <a:txBody>
                    <a:bodyPr/>
                    <a:lstStyle/>
                    <a:p>
                      <a:pPr>
                        <a:lnSpc>
                          <a:spcPct val="107000"/>
                        </a:lnSpc>
                        <a:spcAft>
                          <a:spcPts val="0"/>
                        </a:spcAft>
                      </a:pPr>
                      <a:r>
                        <a:rPr lang="en-US" sz="2000" b="1" dirty="0" err="1">
                          <a:effectLst/>
                        </a:rPr>
                        <a:t>Labé</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Maïs, Pomme de terre, 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8242377"/>
                  </a:ext>
                </a:extLst>
              </a:tr>
              <a:tr h="370840">
                <a:tc>
                  <a:txBody>
                    <a:bodyPr/>
                    <a:lstStyle/>
                    <a:p>
                      <a:pPr>
                        <a:lnSpc>
                          <a:spcPct val="107000"/>
                        </a:lnSpc>
                        <a:spcAft>
                          <a:spcPts val="0"/>
                        </a:spcAft>
                      </a:pPr>
                      <a:r>
                        <a:rPr lang="en-US" sz="2000" b="1" dirty="0">
                          <a:effectLst/>
                        </a:rPr>
                        <a:t>Dalaba</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Pomme de terre, Pisciculture, 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3918219"/>
                  </a:ext>
                </a:extLst>
              </a:tr>
              <a:tr h="370840">
                <a:tc>
                  <a:txBody>
                    <a:bodyPr/>
                    <a:lstStyle/>
                    <a:p>
                      <a:pPr>
                        <a:lnSpc>
                          <a:spcPct val="107000"/>
                        </a:lnSpc>
                        <a:spcAft>
                          <a:spcPts val="0"/>
                        </a:spcAft>
                      </a:pPr>
                      <a:r>
                        <a:rPr lang="en-US" sz="2000" b="1" dirty="0">
                          <a:effectLst/>
                        </a:rPr>
                        <a:t>Beyla</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err="1">
                          <a:effectLst/>
                        </a:rPr>
                        <a:t>Riz</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8539822"/>
                  </a:ext>
                </a:extLst>
              </a:tr>
              <a:tr h="370840">
                <a:tc>
                  <a:txBody>
                    <a:bodyPr/>
                    <a:lstStyle/>
                    <a:p>
                      <a:pPr>
                        <a:lnSpc>
                          <a:spcPct val="107000"/>
                        </a:lnSpc>
                        <a:spcAft>
                          <a:spcPts val="0"/>
                        </a:spcAft>
                      </a:pPr>
                      <a:r>
                        <a:rPr lang="en-US" sz="2000" b="1" dirty="0">
                          <a:effectLst/>
                        </a:rPr>
                        <a:t>Pita</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Pomme de terre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8381844"/>
                  </a:ext>
                </a:extLst>
              </a:tr>
              <a:tr h="370840">
                <a:tc>
                  <a:txBody>
                    <a:bodyPr/>
                    <a:lstStyle/>
                    <a:p>
                      <a:pPr>
                        <a:lnSpc>
                          <a:spcPct val="107000"/>
                        </a:lnSpc>
                        <a:spcAft>
                          <a:spcPts val="0"/>
                        </a:spcAft>
                      </a:pPr>
                      <a:r>
                        <a:rPr lang="en-US" sz="2000" b="1" dirty="0" err="1">
                          <a:effectLst/>
                        </a:rPr>
                        <a:t>Dinguiraye</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Maïs</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7785046"/>
                  </a:ext>
                </a:extLst>
              </a:tr>
              <a:tr h="370840">
                <a:tc>
                  <a:txBody>
                    <a:bodyPr/>
                    <a:lstStyle/>
                    <a:p>
                      <a:pPr>
                        <a:lnSpc>
                          <a:spcPct val="107000"/>
                        </a:lnSpc>
                        <a:spcAft>
                          <a:spcPts val="0"/>
                        </a:spcAft>
                      </a:pPr>
                      <a:r>
                        <a:rPr lang="en-US" sz="2000" b="1" dirty="0" err="1">
                          <a:effectLst/>
                        </a:rPr>
                        <a:t>Dubreka</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6665406"/>
                  </a:ext>
                </a:extLst>
              </a:tr>
              <a:tr h="370840">
                <a:tc>
                  <a:txBody>
                    <a:bodyPr/>
                    <a:lstStyle/>
                    <a:p>
                      <a:pPr>
                        <a:lnSpc>
                          <a:spcPct val="107000"/>
                        </a:lnSpc>
                        <a:spcAft>
                          <a:spcPts val="0"/>
                        </a:spcAft>
                      </a:pPr>
                      <a:r>
                        <a:rPr lang="en-US" sz="2000" b="1" dirty="0">
                          <a:effectLst/>
                        </a:rPr>
                        <a:t>Coyah</a:t>
                      </a:r>
                      <a:endParaRPr lang="fr-G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Aviculture</a:t>
                      </a:r>
                      <a:endParaRPr lang="fr-G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202691"/>
                  </a:ext>
                </a:extLst>
              </a:tr>
            </a:tbl>
          </a:graphicData>
        </a:graphic>
      </p:graphicFrame>
    </p:spTree>
    <p:extLst>
      <p:ext uri="{BB962C8B-B14F-4D97-AF65-F5344CB8AC3E}">
        <p14:creationId xmlns:p14="http://schemas.microsoft.com/office/powerpoint/2010/main" val="39452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633416199"/>
              </p:ext>
            </p:extLst>
          </p:nvPr>
        </p:nvGraphicFramePr>
        <p:xfrm>
          <a:off x="1880935" y="301625"/>
          <a:ext cx="8439487" cy="66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quarter" idx="10"/>
            <p:extLst>
              <p:ext uri="{D42A27DB-BD31-4B8C-83A1-F6EECF244321}">
                <p14:modId xmlns:p14="http://schemas.microsoft.com/office/powerpoint/2010/main" val="3186062000"/>
              </p:ext>
            </p:extLst>
          </p:nvPr>
        </p:nvGraphicFramePr>
        <p:xfrm>
          <a:off x="1352229" y="1083086"/>
          <a:ext cx="9858374" cy="5127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7</a:t>
            </a:fld>
            <a:endParaRPr lang="en-US"/>
          </a:p>
        </p:txBody>
      </p:sp>
      <p:grpSp>
        <p:nvGrpSpPr>
          <p:cNvPr id="7" name="Group 6">
            <a:extLst>
              <a:ext uri="{FF2B5EF4-FFF2-40B4-BE49-F238E27FC236}">
                <a16:creationId xmlns:a16="http://schemas.microsoft.com/office/drawing/2014/main" id="{7E3FCD7E-9EC7-4FB8-A6DA-7E38183D20FA}"/>
              </a:ext>
            </a:extLst>
          </p:cNvPr>
          <p:cNvGrpSpPr/>
          <p:nvPr/>
        </p:nvGrpSpPr>
        <p:grpSpPr>
          <a:xfrm>
            <a:off x="8829675" y="3317327"/>
            <a:ext cx="2190750" cy="2778674"/>
            <a:chOff x="5775244" y="2357211"/>
            <a:chExt cx="2662459" cy="2645069"/>
          </a:xfrm>
          <a:scene3d>
            <a:camera prst="orthographicFront"/>
            <a:lightRig rig="flat" dir="t"/>
          </a:scene3d>
        </p:grpSpPr>
        <p:sp>
          <p:nvSpPr>
            <p:cNvPr id="10" name="Rectangle: Rounded Corners 9">
              <a:extLst>
                <a:ext uri="{FF2B5EF4-FFF2-40B4-BE49-F238E27FC236}">
                  <a16:creationId xmlns:a16="http://schemas.microsoft.com/office/drawing/2014/main" id="{D7CF9DBE-5C31-4018-9C33-ADDEDF1B63B1}"/>
                </a:ext>
              </a:extLst>
            </p:cNvPr>
            <p:cNvSpPr/>
            <p:nvPr/>
          </p:nvSpPr>
          <p:spPr>
            <a:xfrm>
              <a:off x="5775244" y="2357211"/>
              <a:ext cx="2662459" cy="264506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1" name="Rectangle: Rounded Corners 4">
              <a:extLst>
                <a:ext uri="{FF2B5EF4-FFF2-40B4-BE49-F238E27FC236}">
                  <a16:creationId xmlns:a16="http://schemas.microsoft.com/office/drawing/2014/main" id="{3C547C0B-BC15-480B-A47A-17095762BDEC}"/>
                </a:ext>
              </a:extLst>
            </p:cNvPr>
            <p:cNvSpPr txBox="1"/>
            <p:nvPr/>
          </p:nvSpPr>
          <p:spPr>
            <a:xfrm>
              <a:off x="5775244" y="2434682"/>
              <a:ext cx="2584987" cy="24901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fr-BE" b="1" u="sng" dirty="0"/>
                <a:t>Composante 4</a:t>
              </a:r>
            </a:p>
            <a:p>
              <a:pPr algn="ctr" defTabSz="800100">
                <a:lnSpc>
                  <a:spcPct val="90000"/>
                </a:lnSpc>
                <a:spcBef>
                  <a:spcPct val="0"/>
                </a:spcBef>
                <a:spcAft>
                  <a:spcPct val="35000"/>
                </a:spcAft>
              </a:pPr>
              <a:endParaRPr lang="fr-BE" b="1" u="sng" dirty="0"/>
            </a:p>
            <a:p>
              <a:pPr algn="ctr" defTabSz="800100">
                <a:lnSpc>
                  <a:spcPct val="90000"/>
                </a:lnSpc>
                <a:spcBef>
                  <a:spcPct val="0"/>
                </a:spcBef>
                <a:spcAft>
                  <a:spcPct val="35000"/>
                </a:spcAft>
              </a:pPr>
              <a:r>
                <a:rPr lang="fr-BE" b="1" dirty="0"/>
                <a:t>Coordination et Mise en Œuvre du Projet</a:t>
              </a:r>
            </a:p>
            <a:p>
              <a:pPr algn="ctr" defTabSz="800100">
                <a:lnSpc>
                  <a:spcPct val="90000"/>
                </a:lnSpc>
                <a:spcBef>
                  <a:spcPct val="0"/>
                </a:spcBef>
                <a:spcAft>
                  <a:spcPct val="35000"/>
                </a:spcAft>
              </a:pPr>
              <a:r>
                <a:rPr lang="en-US" sz="2000" b="1" dirty="0">
                  <a:solidFill>
                    <a:srgbClr val="18B844">
                      <a:lumMod val="50000"/>
                    </a:srgbClr>
                  </a:solidFill>
                  <a:latin typeface="Arial"/>
                </a:rPr>
                <a:t>(US$ 4.33 M)</a:t>
              </a:r>
              <a:endParaRPr lang="fr-BE" sz="2000" b="1" dirty="0">
                <a:solidFill>
                  <a:srgbClr val="18B844">
                    <a:lumMod val="50000"/>
                  </a:srgbClr>
                </a:solidFill>
                <a:latin typeface="Arial"/>
              </a:endParaRPr>
            </a:p>
          </p:txBody>
        </p:sp>
      </p:grpSp>
    </p:spTree>
    <p:extLst>
      <p:ext uri="{BB962C8B-B14F-4D97-AF65-F5344CB8AC3E}">
        <p14:creationId xmlns:p14="http://schemas.microsoft.com/office/powerpoint/2010/main" val="123917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0"/>
            <p:extLst>
              <p:ext uri="{D42A27DB-BD31-4B8C-83A1-F6EECF244321}">
                <p14:modId xmlns:p14="http://schemas.microsoft.com/office/powerpoint/2010/main" val="2341969242"/>
              </p:ext>
            </p:extLst>
          </p:nvPr>
        </p:nvGraphicFramePr>
        <p:xfrm>
          <a:off x="981076" y="1685925"/>
          <a:ext cx="10086974"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8</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1068233549"/>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ZoneTexte 10">
            <a:extLst>
              <a:ext uri="{FF2B5EF4-FFF2-40B4-BE49-F238E27FC236}">
                <a16:creationId xmlns:a16="http://schemas.microsoft.com/office/drawing/2014/main" id="{5660FF05-0C41-451A-BDE9-3F9B138853CF}"/>
              </a:ext>
            </a:extLst>
          </p:cNvPr>
          <p:cNvSpPr txBox="1"/>
          <p:nvPr/>
        </p:nvSpPr>
        <p:spPr>
          <a:xfrm>
            <a:off x="866775" y="781050"/>
            <a:ext cx="10610850" cy="923330"/>
          </a:xfrm>
          <a:prstGeom prst="rect">
            <a:avLst/>
          </a:prstGeom>
          <a:noFill/>
        </p:spPr>
        <p:txBody>
          <a:bodyPr wrap="square" rtlCol="0">
            <a:spAutoFit/>
          </a:bodyPr>
          <a:lstStyle/>
          <a:p>
            <a:r>
              <a:rPr lang="fr-FR" dirty="0"/>
              <a:t>Objectif de la Composante 1 : Accroître la productivité agricole grâce à une intensification des systèmes de production respectueuse de l’environnement, axés sur l'amélioration de la gestion de l'eau et la promotion de technologies améliorées et à l'innovation</a:t>
            </a:r>
            <a:endParaRPr lang="fr-GN" dirty="0"/>
          </a:p>
        </p:txBody>
      </p:sp>
    </p:spTree>
    <p:extLst>
      <p:ext uri="{BB962C8B-B14F-4D97-AF65-F5344CB8AC3E}">
        <p14:creationId xmlns:p14="http://schemas.microsoft.com/office/powerpoint/2010/main" val="41392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en-US"/>
              <a:t>Presentation Title</a:t>
            </a:r>
          </a:p>
        </p:txBody>
      </p:sp>
      <p:sp>
        <p:nvSpPr>
          <p:cNvPr id="6" name="Slide Number Placeholder 5"/>
          <p:cNvSpPr>
            <a:spLocks noGrp="1"/>
          </p:cNvSpPr>
          <p:nvPr>
            <p:ph type="sldNum" sz="quarter" idx="16"/>
          </p:nvPr>
        </p:nvSpPr>
        <p:spPr/>
        <p:txBody>
          <a:bodyPr/>
          <a:lstStyle/>
          <a:p>
            <a:pPr>
              <a:defRPr/>
            </a:pPr>
            <a:fld id="{7926DC2F-DE00-4FC7-9D7F-8B4408EEE110}" type="slidenum">
              <a:rPr lang="en-US" smtClean="0"/>
              <a:pPr>
                <a:defRPr/>
              </a:pPr>
              <a:t>9</a:t>
            </a:fld>
            <a:endParaRPr lang="en-US"/>
          </a:p>
        </p:txBody>
      </p:sp>
      <p:graphicFrame>
        <p:nvGraphicFramePr>
          <p:cNvPr id="9" name="Diagram 25">
            <a:extLst>
              <a:ext uri="{FF2B5EF4-FFF2-40B4-BE49-F238E27FC236}">
                <a16:creationId xmlns:a16="http://schemas.microsoft.com/office/drawing/2014/main" id="{818D21A2-8786-49D6-B1F1-238DA955C0D7}"/>
              </a:ext>
            </a:extLst>
          </p:cNvPr>
          <p:cNvGraphicFramePr/>
          <p:nvPr>
            <p:extLst>
              <p:ext uri="{D42A27DB-BD31-4B8C-83A1-F6EECF244321}">
                <p14:modId xmlns:p14="http://schemas.microsoft.com/office/powerpoint/2010/main" val="1791083804"/>
              </p:ext>
            </p:extLst>
          </p:nvPr>
        </p:nvGraphicFramePr>
        <p:xfrm>
          <a:off x="1814820" y="161302"/>
          <a:ext cx="8439150" cy="44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066B74BB-BB52-4CD2-B56B-0B9853E9B281}"/>
              </a:ext>
            </a:extLst>
          </p:cNvPr>
          <p:cNvGraphicFramePr>
            <a:graphicFrameLocks/>
          </p:cNvGraphicFramePr>
          <p:nvPr>
            <p:extLst>
              <p:ext uri="{D42A27DB-BD31-4B8C-83A1-F6EECF244321}">
                <p14:modId xmlns:p14="http://schemas.microsoft.com/office/powerpoint/2010/main" val="3259324407"/>
              </p:ext>
            </p:extLst>
          </p:nvPr>
        </p:nvGraphicFramePr>
        <p:xfrm>
          <a:off x="-380027" y="1457325"/>
          <a:ext cx="11592510" cy="4889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457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1767</TotalTime>
  <Words>2711</Words>
  <Application>Microsoft Office PowerPoint</Application>
  <PresentationFormat>Grand écran</PresentationFormat>
  <Paragraphs>564</Paragraphs>
  <Slides>24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Andes ExtraLight</vt:lpstr>
      <vt:lpstr>Arial</vt:lpstr>
      <vt:lpstr>Arial Black</vt:lpstr>
      <vt:lpstr>Calibri</vt:lpstr>
      <vt:lpstr>Calibri Light</vt:lpstr>
      <vt:lpstr>Segoe UI Symbol</vt:lpstr>
      <vt:lpstr>Times New Roman</vt:lpstr>
      <vt:lpstr>Wingdings</vt:lpstr>
      <vt:lpstr>Wingdings 3</vt:lpstr>
      <vt:lpstr>Rétrospective</vt:lpstr>
      <vt:lpstr>Projet de Développement Agricole Intégré en Guinée (PDAIG)</vt:lpstr>
      <vt:lpstr>Contexte national et institutionnel </vt:lpstr>
      <vt:lpstr>INFORMATIONS GENERALES</vt:lpstr>
      <vt:lpstr>Description du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THEORIE DU CHANGEMENT DU PROJET</vt:lpstr>
      <vt:lpstr>CADRE DE RESULTATS DU PROJET</vt:lpstr>
      <vt:lpstr>CADRE DE RESULTATS DU PROJET</vt:lpstr>
      <vt:lpstr>CADRE DE RESULTATS DU PROJET</vt:lpstr>
      <vt:lpstr>Arrangement Institutionnel du Projet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developpement agricole integre de la Guinee (pdaig/GIADP)</dc:title>
  <dc:creator>Souleymane WAAPP</dc:creator>
  <cp:lastModifiedBy>Souleymane PDAIG</cp:lastModifiedBy>
  <cp:revision>46</cp:revision>
  <dcterms:created xsi:type="dcterms:W3CDTF">2019-04-08T22:21:52Z</dcterms:created>
  <dcterms:modified xsi:type="dcterms:W3CDTF">2020-09-24T10:22:23Z</dcterms:modified>
</cp:coreProperties>
</file>